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7010400" cy="92964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Poppins" panose="00000500000000000000" pitchFamily="2" charset="0"/>
      <p:regular r:id="rId18"/>
      <p:bold r:id="rId19"/>
      <p:italic r:id="rId20"/>
      <p:boldItalic r:id="rId21"/>
    </p:embeddedFont>
    <p:embeddedFont>
      <p:font typeface="Poppins Bold" panose="00000800000000000000" charset="0"/>
      <p:regular r:id="rId22"/>
    </p:embeddedFont>
    <p:embeddedFont>
      <p:font typeface="Poppins Medium" panose="00000600000000000000" pitchFamily="2" charset="0"/>
      <p:regular r:id="rId23"/>
      <p:italic r:id="rId24"/>
    </p:embeddedFont>
    <p:embeddedFont>
      <p:font typeface="Poppins Semi-Bold" panose="020B0604020202020204" charset="0"/>
      <p:regular r:id="rId25"/>
    </p:embeddedFont>
    <p:embeddedFont>
      <p:font typeface="Poppins Ultra-Bold" panose="020B0604020202020204" charset="0"/>
      <p:regular r:id="rId26"/>
    </p:embeddedFont>
    <p:embeddedFont>
      <p:font typeface="Poppins Ultra-Bold Italics" panose="020B06040202020202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66" y="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hyperlink" Target="mailto:brasfieldmail@gmail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5.svg"/><Relationship Id="rId3" Type="http://schemas.openxmlformats.org/officeDocument/2006/relationships/image" Target="../media/image2.png"/><Relationship Id="rId7" Type="http://schemas.openxmlformats.org/officeDocument/2006/relationships/image" Target="../media/image10.svg"/><Relationship Id="rId12" Type="http://schemas.openxmlformats.org/officeDocument/2006/relationships/image" Target="../media/image5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53.svg"/><Relationship Id="rId5" Type="http://schemas.openxmlformats.org/officeDocument/2006/relationships/image" Target="../media/image50.svg"/><Relationship Id="rId10" Type="http://schemas.openxmlformats.org/officeDocument/2006/relationships/image" Target="../media/image52.png"/><Relationship Id="rId4" Type="http://schemas.openxmlformats.org/officeDocument/2006/relationships/image" Target="../media/image49.png"/><Relationship Id="rId9" Type="http://schemas.openxmlformats.org/officeDocument/2006/relationships/image" Target="../media/image51.jpeg"/><Relationship Id="rId14" Type="http://schemas.openxmlformats.org/officeDocument/2006/relationships/hyperlink" Target="mailto:brasfieldmail@g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7.svg"/><Relationship Id="rId7" Type="http://schemas.openxmlformats.org/officeDocument/2006/relationships/image" Target="../media/image2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7.svg"/><Relationship Id="rId7" Type="http://schemas.openxmlformats.org/officeDocument/2006/relationships/image" Target="../media/image2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17.svg"/><Relationship Id="rId7" Type="http://schemas.openxmlformats.org/officeDocument/2006/relationships/image" Target="../media/image3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jpeg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7" Type="http://schemas.openxmlformats.org/officeDocument/2006/relationships/image" Target="../media/image41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-732686" y="-488122"/>
            <a:ext cx="11263244" cy="11263244"/>
          </a:xfrm>
          <a:custGeom>
            <a:avLst/>
            <a:gdLst/>
            <a:ahLst/>
            <a:cxnLst/>
            <a:rect l="l" t="t" r="r" b="b"/>
            <a:pathLst>
              <a:path w="11263244" h="11263244">
                <a:moveTo>
                  <a:pt x="0" y="0"/>
                </a:moveTo>
                <a:lnTo>
                  <a:pt x="11263243" y="0"/>
                </a:lnTo>
                <a:lnTo>
                  <a:pt x="11263243" y="11263244"/>
                </a:lnTo>
                <a:lnTo>
                  <a:pt x="0" y="112632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7000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836472">
            <a:off x="-3869016" y="-1555399"/>
            <a:ext cx="13087475" cy="6605678"/>
          </a:xfrm>
          <a:custGeom>
            <a:avLst/>
            <a:gdLst/>
            <a:ahLst/>
            <a:cxnLst/>
            <a:rect l="l" t="t" r="r" b="b"/>
            <a:pathLst>
              <a:path w="13087475" h="6605678">
                <a:moveTo>
                  <a:pt x="0" y="0"/>
                </a:moveTo>
                <a:lnTo>
                  <a:pt x="13087475" y="0"/>
                </a:lnTo>
                <a:lnTo>
                  <a:pt x="13087475" y="6605679"/>
                </a:lnTo>
                <a:lnTo>
                  <a:pt x="0" y="66056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4912"/>
            </a:stretch>
          </a:blipFill>
        </p:spPr>
      </p:sp>
      <p:sp>
        <p:nvSpPr>
          <p:cNvPr id="5" name="Freeform 5"/>
          <p:cNvSpPr/>
          <p:nvPr/>
        </p:nvSpPr>
        <p:spPr>
          <a:xfrm rot="-1080079" flipH="1">
            <a:off x="117201" y="-2297348"/>
            <a:ext cx="8294689" cy="4810920"/>
          </a:xfrm>
          <a:custGeom>
            <a:avLst/>
            <a:gdLst/>
            <a:ahLst/>
            <a:cxnLst/>
            <a:rect l="l" t="t" r="r" b="b"/>
            <a:pathLst>
              <a:path w="8294689" h="4810920">
                <a:moveTo>
                  <a:pt x="8294689" y="0"/>
                </a:moveTo>
                <a:lnTo>
                  <a:pt x="0" y="0"/>
                </a:lnTo>
                <a:lnTo>
                  <a:pt x="0" y="4810919"/>
                </a:lnTo>
                <a:lnTo>
                  <a:pt x="8294689" y="4810919"/>
                </a:lnTo>
                <a:lnTo>
                  <a:pt x="8294689" y="0"/>
                </a:lnTo>
                <a:close/>
              </a:path>
            </a:pathLst>
          </a:custGeom>
          <a:blipFill>
            <a:blip r:embed="rId6">
              <a:alphaModFix amt="81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375001" flipV="1">
            <a:off x="-3869016" y="4980950"/>
            <a:ext cx="13087475" cy="6605678"/>
          </a:xfrm>
          <a:custGeom>
            <a:avLst/>
            <a:gdLst/>
            <a:ahLst/>
            <a:cxnLst/>
            <a:rect l="l" t="t" r="r" b="b"/>
            <a:pathLst>
              <a:path w="13087475" h="6605678">
                <a:moveTo>
                  <a:pt x="0" y="6605678"/>
                </a:moveTo>
                <a:lnTo>
                  <a:pt x="13087475" y="6605678"/>
                </a:lnTo>
                <a:lnTo>
                  <a:pt x="13087475" y="0"/>
                </a:lnTo>
                <a:lnTo>
                  <a:pt x="0" y="0"/>
                </a:lnTo>
                <a:lnTo>
                  <a:pt x="0" y="660567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4912"/>
            </a:stretch>
          </a:blipFill>
        </p:spPr>
      </p:sp>
      <p:sp>
        <p:nvSpPr>
          <p:cNvPr id="7" name="Freeform 7"/>
          <p:cNvSpPr/>
          <p:nvPr/>
        </p:nvSpPr>
        <p:spPr>
          <a:xfrm rot="1927320" flipH="1" flipV="1">
            <a:off x="1049561" y="7717703"/>
            <a:ext cx="8294689" cy="4810920"/>
          </a:xfrm>
          <a:custGeom>
            <a:avLst/>
            <a:gdLst/>
            <a:ahLst/>
            <a:cxnLst/>
            <a:rect l="l" t="t" r="r" b="b"/>
            <a:pathLst>
              <a:path w="8294689" h="4810920">
                <a:moveTo>
                  <a:pt x="8294689" y="4810920"/>
                </a:moveTo>
                <a:lnTo>
                  <a:pt x="0" y="4810920"/>
                </a:lnTo>
                <a:lnTo>
                  <a:pt x="0" y="0"/>
                </a:lnTo>
                <a:lnTo>
                  <a:pt x="8294689" y="0"/>
                </a:lnTo>
                <a:lnTo>
                  <a:pt x="8294689" y="4810920"/>
                </a:lnTo>
                <a:close/>
              </a:path>
            </a:pathLst>
          </a:custGeom>
          <a:blipFill>
            <a:blip r:embed="rId6">
              <a:alphaModFix amt="92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873817" flipV="1">
            <a:off x="-3393686" y="7145714"/>
            <a:ext cx="8191845" cy="4225172"/>
          </a:xfrm>
          <a:custGeom>
            <a:avLst/>
            <a:gdLst/>
            <a:ahLst/>
            <a:cxnLst/>
            <a:rect l="l" t="t" r="r" b="b"/>
            <a:pathLst>
              <a:path w="8191845" h="4225172">
                <a:moveTo>
                  <a:pt x="0" y="4225172"/>
                </a:moveTo>
                <a:lnTo>
                  <a:pt x="8191845" y="4225172"/>
                </a:lnTo>
                <a:lnTo>
                  <a:pt x="8191845" y="0"/>
                </a:lnTo>
                <a:lnTo>
                  <a:pt x="0" y="0"/>
                </a:lnTo>
                <a:lnTo>
                  <a:pt x="0" y="4225172"/>
                </a:lnTo>
                <a:close/>
              </a:path>
            </a:pathLst>
          </a:custGeom>
          <a:blipFill>
            <a:blip r:embed="rId6">
              <a:alphaModFix amt="88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13863" r="-1255"/>
            </a:stretch>
          </a:blipFill>
        </p:spPr>
      </p:sp>
      <p:grpSp>
        <p:nvGrpSpPr>
          <p:cNvPr id="9" name="Group 9"/>
          <p:cNvGrpSpPr/>
          <p:nvPr/>
        </p:nvGrpSpPr>
        <p:grpSpPr>
          <a:xfrm rot="-6415437">
            <a:off x="-183970" y="-2125560"/>
            <a:ext cx="3086100" cy="5134944"/>
            <a:chOff x="0" y="0"/>
            <a:chExt cx="812800" cy="135241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1352413"/>
            </a:xfrm>
            <a:custGeom>
              <a:avLst/>
              <a:gdLst/>
              <a:ahLst/>
              <a:cxnLst/>
              <a:rect l="l" t="t" r="r" b="b"/>
              <a:pathLst>
                <a:path w="812800" h="1352413">
                  <a:moveTo>
                    <a:pt x="406400" y="0"/>
                  </a:moveTo>
                  <a:cubicBezTo>
                    <a:pt x="181951" y="0"/>
                    <a:pt x="0" y="302748"/>
                    <a:pt x="0" y="676207"/>
                  </a:cubicBezTo>
                  <a:cubicBezTo>
                    <a:pt x="0" y="1049665"/>
                    <a:pt x="181951" y="1352413"/>
                    <a:pt x="406400" y="1352413"/>
                  </a:cubicBezTo>
                  <a:cubicBezTo>
                    <a:pt x="630849" y="1352413"/>
                    <a:pt x="812800" y="1049665"/>
                    <a:pt x="812800" y="676207"/>
                  </a:cubicBezTo>
                  <a:cubicBezTo>
                    <a:pt x="812800" y="302748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0ADC6">
                <a:alpha val="80784"/>
              </a:srgbClr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88689"/>
              <a:ext cx="660400" cy="11369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702236" y="1747441"/>
            <a:ext cx="6394119" cy="6394119"/>
          </a:xfrm>
          <a:custGeom>
            <a:avLst/>
            <a:gdLst/>
            <a:ahLst/>
            <a:cxnLst/>
            <a:rect l="l" t="t" r="r" b="b"/>
            <a:pathLst>
              <a:path w="6394119" h="6394119">
                <a:moveTo>
                  <a:pt x="0" y="0"/>
                </a:moveTo>
                <a:lnTo>
                  <a:pt x="6394119" y="0"/>
                </a:lnTo>
                <a:lnTo>
                  <a:pt x="6394119" y="6394119"/>
                </a:lnTo>
                <a:lnTo>
                  <a:pt x="0" y="639411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405405" y="3339103"/>
            <a:ext cx="5403617" cy="5403595"/>
            <a:chOff x="0" y="0"/>
            <a:chExt cx="6350000" cy="634997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9"/>
              <a:stretch>
                <a:fillRect l="-24906" r="-24906"/>
              </a:stretch>
            </a:blipFill>
          </p:spPr>
        </p:sp>
      </p:grpSp>
      <p:sp>
        <p:nvSpPr>
          <p:cNvPr id="15" name="Freeform 15"/>
          <p:cNvSpPr/>
          <p:nvPr/>
        </p:nvSpPr>
        <p:spPr>
          <a:xfrm rot="2398271" flipH="1" flipV="1">
            <a:off x="5318168" y="8243544"/>
            <a:ext cx="4722122" cy="2738831"/>
          </a:xfrm>
          <a:custGeom>
            <a:avLst/>
            <a:gdLst/>
            <a:ahLst/>
            <a:cxnLst/>
            <a:rect l="l" t="t" r="r" b="b"/>
            <a:pathLst>
              <a:path w="4722122" h="2738831">
                <a:moveTo>
                  <a:pt x="4722122" y="2738830"/>
                </a:moveTo>
                <a:lnTo>
                  <a:pt x="0" y="2738830"/>
                </a:lnTo>
                <a:lnTo>
                  <a:pt x="0" y="0"/>
                </a:lnTo>
                <a:lnTo>
                  <a:pt x="4722122" y="0"/>
                </a:lnTo>
                <a:lnTo>
                  <a:pt x="4722122" y="2738830"/>
                </a:lnTo>
                <a:close/>
              </a:path>
            </a:pathLst>
          </a:custGeom>
          <a:blipFill>
            <a:blip r:embed="rId10">
              <a:alphaModFix amt="92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7042525" y="2886123"/>
            <a:ext cx="631147" cy="631147"/>
          </a:xfrm>
          <a:custGeom>
            <a:avLst/>
            <a:gdLst/>
            <a:ahLst/>
            <a:cxnLst/>
            <a:rect l="l" t="t" r="r" b="b"/>
            <a:pathLst>
              <a:path w="631147" h="631147">
                <a:moveTo>
                  <a:pt x="0" y="0"/>
                </a:moveTo>
                <a:lnTo>
                  <a:pt x="631147" y="0"/>
                </a:lnTo>
                <a:lnTo>
                  <a:pt x="631147" y="631146"/>
                </a:lnTo>
                <a:lnTo>
                  <a:pt x="0" y="63114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405405" y="251412"/>
            <a:ext cx="17593780" cy="1242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735"/>
              </a:lnSpc>
              <a:spcBef>
                <a:spcPct val="0"/>
              </a:spcBef>
            </a:pPr>
            <a:r>
              <a:rPr lang="en-US" sz="6954" u="sng">
                <a:solidFill>
                  <a:srgbClr val="E9EAEC"/>
                </a:solidFill>
                <a:latin typeface="Poppins Ultra-Bold"/>
              </a:rPr>
              <a:t>Peer  Professionals Leading Change!</a:t>
            </a:r>
            <a:r>
              <a:rPr lang="en-US" sz="6954">
                <a:solidFill>
                  <a:srgbClr val="E9EAEC"/>
                </a:solidFill>
                <a:latin typeface="Poppins Ultra-Bold"/>
              </a:rPr>
              <a:t>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674721" y="1650152"/>
            <a:ext cx="15324464" cy="2054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055"/>
              </a:lnSpc>
            </a:pPr>
            <a:r>
              <a:rPr lang="en-US" sz="5754">
                <a:solidFill>
                  <a:srgbClr val="E9EAEC"/>
                </a:solidFill>
                <a:latin typeface="Poppins Ultra-Bold"/>
              </a:rPr>
              <a:t>365 Peer Recovery</a:t>
            </a:r>
          </a:p>
          <a:p>
            <a:pPr algn="r">
              <a:lnSpc>
                <a:spcPts val="8055"/>
              </a:lnSpc>
              <a:spcBef>
                <a:spcPct val="0"/>
              </a:spcBef>
            </a:pPr>
            <a:r>
              <a:rPr lang="en-US" sz="5754">
                <a:solidFill>
                  <a:srgbClr val="E9EAEC"/>
                </a:solidFill>
                <a:latin typeface="Poppins Ultra-Bold"/>
              </a:rPr>
              <a:t>Teaching Transformation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900635" y="4315400"/>
            <a:ext cx="11212502" cy="4442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72"/>
              </a:lnSpc>
            </a:pPr>
            <a:endParaRPr dirty="0"/>
          </a:p>
          <a:p>
            <a:pPr algn="ctr">
              <a:lnSpc>
                <a:spcPts val="6132"/>
              </a:lnSpc>
            </a:pPr>
            <a:r>
              <a:rPr lang="en-US" sz="4380" dirty="0">
                <a:solidFill>
                  <a:srgbClr val="E9EAEC"/>
                </a:solidFill>
                <a:latin typeface="Poppins Bold"/>
              </a:rPr>
              <a:t>Becky Brasfield (Presenter)</a:t>
            </a:r>
          </a:p>
          <a:p>
            <a:pPr algn="ctr">
              <a:lnSpc>
                <a:spcPts val="6132"/>
              </a:lnSpc>
            </a:pPr>
            <a:r>
              <a:rPr lang="en-US" sz="4380" dirty="0">
                <a:solidFill>
                  <a:srgbClr val="E9EAEC"/>
                </a:solidFill>
                <a:latin typeface="Poppins Bold"/>
              </a:rPr>
              <a:t>CRSS, CPRP</a:t>
            </a:r>
          </a:p>
          <a:p>
            <a:pPr algn="ctr">
              <a:lnSpc>
                <a:spcPts val="6132"/>
              </a:lnSpc>
            </a:pPr>
            <a:r>
              <a:rPr lang="en-US" sz="4380" dirty="0">
                <a:solidFill>
                  <a:srgbClr val="E9EAEC"/>
                </a:solidFill>
                <a:latin typeface="Poppins"/>
              </a:rPr>
              <a:t>NAMI IL Alliance of Peer Professionals</a:t>
            </a:r>
          </a:p>
          <a:p>
            <a:pPr algn="ctr">
              <a:lnSpc>
                <a:spcPts val="5572"/>
              </a:lnSpc>
            </a:pPr>
            <a:r>
              <a:rPr lang="en-US" sz="3980" dirty="0">
                <a:solidFill>
                  <a:srgbClr val="E9EAEC"/>
                </a:solidFill>
                <a:latin typeface="Poppins Medium"/>
              </a:rPr>
              <a:t>Wednesday, January 31, 2024</a:t>
            </a:r>
          </a:p>
          <a:p>
            <a:pPr algn="ctr">
              <a:lnSpc>
                <a:spcPts val="5572"/>
              </a:lnSpc>
              <a:spcBef>
                <a:spcPct val="0"/>
              </a:spcBef>
            </a:pPr>
            <a:r>
              <a:rPr lang="en-US" sz="3980" dirty="0">
                <a:solidFill>
                  <a:srgbClr val="E9EAEC"/>
                </a:solidFill>
                <a:latin typeface="Poppins Medium"/>
              </a:rPr>
              <a:t>SHARE: 2024 Peer Workforce Conference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528922" y="8977925"/>
            <a:ext cx="7363682" cy="1225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906"/>
              </a:lnSpc>
              <a:spcBef>
                <a:spcPct val="0"/>
              </a:spcBef>
            </a:pPr>
            <a:r>
              <a:rPr lang="en-US" sz="3504" dirty="0">
                <a:solidFill>
                  <a:srgbClr val="E9EAEC"/>
                </a:solidFill>
                <a:latin typeface="Poppins Medium"/>
              </a:rPr>
              <a:t>Email: </a:t>
            </a:r>
            <a:r>
              <a:rPr lang="en-US" sz="3504" dirty="0">
                <a:solidFill>
                  <a:srgbClr val="E9EAEC"/>
                </a:solidFill>
                <a:latin typeface="Poppins Medium"/>
                <a:hlinkClick r:id="rId14"/>
              </a:rPr>
              <a:t>brasfieldmail@gmail.com</a:t>
            </a:r>
            <a:endParaRPr lang="en-US" sz="3504" dirty="0">
              <a:solidFill>
                <a:srgbClr val="E9EAEC"/>
              </a:solidFill>
              <a:latin typeface="Poppins Medium"/>
            </a:endParaRPr>
          </a:p>
          <a:p>
            <a:pPr algn="r">
              <a:lnSpc>
                <a:spcPts val="4906"/>
              </a:lnSpc>
              <a:spcBef>
                <a:spcPct val="0"/>
              </a:spcBef>
            </a:pPr>
            <a:r>
              <a:rPr lang="en-US" sz="3504" dirty="0">
                <a:solidFill>
                  <a:srgbClr val="E9EAEC"/>
                </a:solidFill>
                <a:latin typeface="Poppins Medium"/>
              </a:rPr>
              <a:t>www.beckybrasfield.com</a:t>
            </a:r>
          </a:p>
        </p:txBody>
      </p:sp>
      <p:sp>
        <p:nvSpPr>
          <p:cNvPr id="21" name="Freeform 21"/>
          <p:cNvSpPr/>
          <p:nvPr/>
        </p:nvSpPr>
        <p:spPr>
          <a:xfrm>
            <a:off x="6900635" y="4050669"/>
            <a:ext cx="283780" cy="283780"/>
          </a:xfrm>
          <a:custGeom>
            <a:avLst/>
            <a:gdLst/>
            <a:ahLst/>
            <a:cxnLst/>
            <a:rect l="l" t="t" r="r" b="b"/>
            <a:pathLst>
              <a:path w="283780" h="283780">
                <a:moveTo>
                  <a:pt x="0" y="0"/>
                </a:moveTo>
                <a:lnTo>
                  <a:pt x="283780" y="0"/>
                </a:lnTo>
                <a:lnTo>
                  <a:pt x="283780" y="283781"/>
                </a:lnTo>
                <a:lnTo>
                  <a:pt x="0" y="28378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7125192" y="4866481"/>
            <a:ext cx="554037" cy="554037"/>
          </a:xfrm>
          <a:custGeom>
            <a:avLst/>
            <a:gdLst/>
            <a:ahLst/>
            <a:cxnLst/>
            <a:rect l="l" t="t" r="r" b="b"/>
            <a:pathLst>
              <a:path w="554037" h="554037">
                <a:moveTo>
                  <a:pt x="0" y="0"/>
                </a:moveTo>
                <a:lnTo>
                  <a:pt x="554037" y="0"/>
                </a:lnTo>
                <a:lnTo>
                  <a:pt x="554037" y="554038"/>
                </a:lnTo>
                <a:lnTo>
                  <a:pt x="0" y="55403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6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780840" y="-127267"/>
            <a:ext cx="10414267" cy="10414267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EAEC"/>
            </a:solidFill>
            <a:ln w="581025" cap="sq">
              <a:solidFill>
                <a:srgbClr val="393838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081945" y="-641600"/>
            <a:ext cx="1670300" cy="167030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EAEC"/>
            </a:solidFill>
            <a:ln cap="sq">
              <a:noFill/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081945" y="9451850"/>
            <a:ext cx="1670300" cy="167030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EAEC"/>
            </a:solidFill>
            <a:ln cap="sq">
              <a:noFill/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435177" y="7964783"/>
            <a:ext cx="691326" cy="691326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EAEC"/>
            </a:solidFill>
            <a:ln cap="sq">
              <a:noFill/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1933916" y="8925160"/>
            <a:ext cx="691326" cy="691326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EAEC"/>
            </a:solidFill>
            <a:ln cap="sq">
              <a:noFill/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436126" y="5486821"/>
            <a:ext cx="4317956" cy="713523"/>
            <a:chOff x="0" y="0"/>
            <a:chExt cx="1137239" cy="18792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137239" cy="187924"/>
            </a:xfrm>
            <a:custGeom>
              <a:avLst/>
              <a:gdLst/>
              <a:ahLst/>
              <a:cxnLst/>
              <a:rect l="l" t="t" r="r" b="b"/>
              <a:pathLst>
                <a:path w="1137239" h="187924">
                  <a:moveTo>
                    <a:pt x="93962" y="0"/>
                  </a:moveTo>
                  <a:lnTo>
                    <a:pt x="1043278" y="0"/>
                  </a:lnTo>
                  <a:cubicBezTo>
                    <a:pt x="1068198" y="0"/>
                    <a:pt x="1092097" y="9900"/>
                    <a:pt x="1109719" y="27521"/>
                  </a:cubicBezTo>
                  <a:cubicBezTo>
                    <a:pt x="1127340" y="45142"/>
                    <a:pt x="1137239" y="69042"/>
                    <a:pt x="1137239" y="93962"/>
                  </a:cubicBezTo>
                  <a:lnTo>
                    <a:pt x="1137239" y="93962"/>
                  </a:lnTo>
                  <a:cubicBezTo>
                    <a:pt x="1137239" y="145856"/>
                    <a:pt x="1095171" y="187924"/>
                    <a:pt x="1043278" y="187924"/>
                  </a:cubicBezTo>
                  <a:lnTo>
                    <a:pt x="93962" y="187924"/>
                  </a:lnTo>
                  <a:cubicBezTo>
                    <a:pt x="42068" y="187924"/>
                    <a:pt x="0" y="145856"/>
                    <a:pt x="0" y="93962"/>
                  </a:cubicBezTo>
                  <a:lnTo>
                    <a:pt x="0" y="93962"/>
                  </a:lnTo>
                  <a:cubicBezTo>
                    <a:pt x="0" y="42068"/>
                    <a:pt x="42068" y="0"/>
                    <a:pt x="93962" y="0"/>
                  </a:cubicBezTo>
                  <a:close/>
                </a:path>
              </a:pathLst>
            </a:custGeom>
            <a:solidFill>
              <a:srgbClr val="E9EAEC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1137239" cy="2260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688874" y="5096331"/>
            <a:ext cx="1456403" cy="1456403"/>
          </a:xfrm>
          <a:custGeom>
            <a:avLst/>
            <a:gdLst/>
            <a:ahLst/>
            <a:cxnLst/>
            <a:rect l="l" t="t" r="r" b="b"/>
            <a:pathLst>
              <a:path w="1456403" h="1456403">
                <a:moveTo>
                  <a:pt x="0" y="0"/>
                </a:moveTo>
                <a:lnTo>
                  <a:pt x="1456403" y="0"/>
                </a:lnTo>
                <a:lnTo>
                  <a:pt x="1456403" y="1456403"/>
                </a:lnTo>
                <a:lnTo>
                  <a:pt x="0" y="14564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1" name="Group 21"/>
          <p:cNvGrpSpPr/>
          <p:nvPr/>
        </p:nvGrpSpPr>
        <p:grpSpPr>
          <a:xfrm>
            <a:off x="831238" y="5238695"/>
            <a:ext cx="1208448" cy="1208448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EAEC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436126" y="6890429"/>
            <a:ext cx="4317956" cy="713523"/>
            <a:chOff x="0" y="0"/>
            <a:chExt cx="1137239" cy="187924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137239" cy="187924"/>
            </a:xfrm>
            <a:custGeom>
              <a:avLst/>
              <a:gdLst/>
              <a:ahLst/>
              <a:cxnLst/>
              <a:rect l="l" t="t" r="r" b="b"/>
              <a:pathLst>
                <a:path w="1137239" h="187924">
                  <a:moveTo>
                    <a:pt x="93962" y="0"/>
                  </a:moveTo>
                  <a:lnTo>
                    <a:pt x="1043278" y="0"/>
                  </a:lnTo>
                  <a:cubicBezTo>
                    <a:pt x="1068198" y="0"/>
                    <a:pt x="1092097" y="9900"/>
                    <a:pt x="1109719" y="27521"/>
                  </a:cubicBezTo>
                  <a:cubicBezTo>
                    <a:pt x="1127340" y="45142"/>
                    <a:pt x="1137239" y="69042"/>
                    <a:pt x="1137239" y="93962"/>
                  </a:cubicBezTo>
                  <a:lnTo>
                    <a:pt x="1137239" y="93962"/>
                  </a:lnTo>
                  <a:cubicBezTo>
                    <a:pt x="1137239" y="145856"/>
                    <a:pt x="1095171" y="187924"/>
                    <a:pt x="1043278" y="187924"/>
                  </a:cubicBezTo>
                  <a:lnTo>
                    <a:pt x="93962" y="187924"/>
                  </a:lnTo>
                  <a:cubicBezTo>
                    <a:pt x="42068" y="187924"/>
                    <a:pt x="0" y="145856"/>
                    <a:pt x="0" y="93962"/>
                  </a:cubicBezTo>
                  <a:lnTo>
                    <a:pt x="0" y="93962"/>
                  </a:lnTo>
                  <a:cubicBezTo>
                    <a:pt x="0" y="42068"/>
                    <a:pt x="42068" y="0"/>
                    <a:pt x="93962" y="0"/>
                  </a:cubicBezTo>
                  <a:close/>
                </a:path>
              </a:pathLst>
            </a:custGeom>
            <a:solidFill>
              <a:srgbClr val="E9EAEC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1137239" cy="2260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7" name="Freeform 27"/>
          <p:cNvSpPr/>
          <p:nvPr/>
        </p:nvSpPr>
        <p:spPr>
          <a:xfrm>
            <a:off x="688874" y="6499939"/>
            <a:ext cx="1456403" cy="1456403"/>
          </a:xfrm>
          <a:custGeom>
            <a:avLst/>
            <a:gdLst/>
            <a:ahLst/>
            <a:cxnLst/>
            <a:rect l="l" t="t" r="r" b="b"/>
            <a:pathLst>
              <a:path w="1456403" h="1456403">
                <a:moveTo>
                  <a:pt x="0" y="0"/>
                </a:moveTo>
                <a:lnTo>
                  <a:pt x="1456403" y="0"/>
                </a:lnTo>
                <a:lnTo>
                  <a:pt x="1456403" y="1456403"/>
                </a:lnTo>
                <a:lnTo>
                  <a:pt x="0" y="14564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8" name="Group 28"/>
          <p:cNvGrpSpPr/>
          <p:nvPr/>
        </p:nvGrpSpPr>
        <p:grpSpPr>
          <a:xfrm>
            <a:off x="831238" y="6642302"/>
            <a:ext cx="1208448" cy="1208448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EAEC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436126" y="8326966"/>
            <a:ext cx="4317956" cy="713523"/>
            <a:chOff x="0" y="0"/>
            <a:chExt cx="1137239" cy="187924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137239" cy="187924"/>
            </a:xfrm>
            <a:custGeom>
              <a:avLst/>
              <a:gdLst/>
              <a:ahLst/>
              <a:cxnLst/>
              <a:rect l="l" t="t" r="r" b="b"/>
              <a:pathLst>
                <a:path w="1137239" h="187924">
                  <a:moveTo>
                    <a:pt x="93962" y="0"/>
                  </a:moveTo>
                  <a:lnTo>
                    <a:pt x="1043278" y="0"/>
                  </a:lnTo>
                  <a:cubicBezTo>
                    <a:pt x="1068198" y="0"/>
                    <a:pt x="1092097" y="9900"/>
                    <a:pt x="1109719" y="27521"/>
                  </a:cubicBezTo>
                  <a:cubicBezTo>
                    <a:pt x="1127340" y="45142"/>
                    <a:pt x="1137239" y="69042"/>
                    <a:pt x="1137239" y="93962"/>
                  </a:cubicBezTo>
                  <a:lnTo>
                    <a:pt x="1137239" y="93962"/>
                  </a:lnTo>
                  <a:cubicBezTo>
                    <a:pt x="1137239" y="145856"/>
                    <a:pt x="1095171" y="187924"/>
                    <a:pt x="1043278" y="187924"/>
                  </a:cubicBezTo>
                  <a:lnTo>
                    <a:pt x="93962" y="187924"/>
                  </a:lnTo>
                  <a:cubicBezTo>
                    <a:pt x="42068" y="187924"/>
                    <a:pt x="0" y="145856"/>
                    <a:pt x="0" y="93962"/>
                  </a:cubicBezTo>
                  <a:lnTo>
                    <a:pt x="0" y="93962"/>
                  </a:lnTo>
                  <a:cubicBezTo>
                    <a:pt x="0" y="42068"/>
                    <a:pt x="42068" y="0"/>
                    <a:pt x="93962" y="0"/>
                  </a:cubicBezTo>
                  <a:close/>
                </a:path>
              </a:pathLst>
            </a:custGeom>
            <a:solidFill>
              <a:srgbClr val="E9EAEC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1137239" cy="2260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4" name="Freeform 34"/>
          <p:cNvSpPr/>
          <p:nvPr/>
        </p:nvSpPr>
        <p:spPr>
          <a:xfrm>
            <a:off x="688874" y="7936476"/>
            <a:ext cx="1456403" cy="1456403"/>
          </a:xfrm>
          <a:custGeom>
            <a:avLst/>
            <a:gdLst/>
            <a:ahLst/>
            <a:cxnLst/>
            <a:rect l="l" t="t" r="r" b="b"/>
            <a:pathLst>
              <a:path w="1456403" h="1456403">
                <a:moveTo>
                  <a:pt x="0" y="0"/>
                </a:moveTo>
                <a:lnTo>
                  <a:pt x="1456403" y="0"/>
                </a:lnTo>
                <a:lnTo>
                  <a:pt x="1456403" y="1456403"/>
                </a:lnTo>
                <a:lnTo>
                  <a:pt x="0" y="14564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5" name="Group 35"/>
          <p:cNvGrpSpPr/>
          <p:nvPr/>
        </p:nvGrpSpPr>
        <p:grpSpPr>
          <a:xfrm>
            <a:off x="831238" y="8078839"/>
            <a:ext cx="1208448" cy="1208448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EAEC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6863284" y="5470356"/>
            <a:ext cx="4251483" cy="713523"/>
            <a:chOff x="0" y="0"/>
            <a:chExt cx="1119732" cy="187924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1119732" cy="187924"/>
            </a:xfrm>
            <a:custGeom>
              <a:avLst/>
              <a:gdLst/>
              <a:ahLst/>
              <a:cxnLst/>
              <a:rect l="l" t="t" r="r" b="b"/>
              <a:pathLst>
                <a:path w="1119732" h="187924">
                  <a:moveTo>
                    <a:pt x="93962" y="0"/>
                  </a:moveTo>
                  <a:lnTo>
                    <a:pt x="1025770" y="0"/>
                  </a:lnTo>
                  <a:cubicBezTo>
                    <a:pt x="1050690" y="0"/>
                    <a:pt x="1074590" y="9900"/>
                    <a:pt x="1092211" y="27521"/>
                  </a:cubicBezTo>
                  <a:cubicBezTo>
                    <a:pt x="1109833" y="45142"/>
                    <a:pt x="1119732" y="69042"/>
                    <a:pt x="1119732" y="93962"/>
                  </a:cubicBezTo>
                  <a:lnTo>
                    <a:pt x="1119732" y="93962"/>
                  </a:lnTo>
                  <a:cubicBezTo>
                    <a:pt x="1119732" y="145856"/>
                    <a:pt x="1077664" y="187924"/>
                    <a:pt x="1025770" y="187924"/>
                  </a:cubicBezTo>
                  <a:lnTo>
                    <a:pt x="93962" y="187924"/>
                  </a:lnTo>
                  <a:cubicBezTo>
                    <a:pt x="42068" y="187924"/>
                    <a:pt x="0" y="145856"/>
                    <a:pt x="0" y="93962"/>
                  </a:cubicBezTo>
                  <a:lnTo>
                    <a:pt x="0" y="93962"/>
                  </a:lnTo>
                  <a:cubicBezTo>
                    <a:pt x="0" y="42068"/>
                    <a:pt x="42068" y="0"/>
                    <a:pt x="93962" y="0"/>
                  </a:cubicBezTo>
                  <a:close/>
                </a:path>
              </a:pathLst>
            </a:custGeom>
            <a:solidFill>
              <a:srgbClr val="E9EAEC"/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0" y="-38100"/>
              <a:ext cx="1119732" cy="2260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1" name="Freeform 41"/>
          <p:cNvSpPr/>
          <p:nvPr/>
        </p:nvSpPr>
        <p:spPr>
          <a:xfrm>
            <a:off x="6116032" y="5079867"/>
            <a:ext cx="1456403" cy="1456403"/>
          </a:xfrm>
          <a:custGeom>
            <a:avLst/>
            <a:gdLst/>
            <a:ahLst/>
            <a:cxnLst/>
            <a:rect l="l" t="t" r="r" b="b"/>
            <a:pathLst>
              <a:path w="1456403" h="1456403">
                <a:moveTo>
                  <a:pt x="0" y="0"/>
                </a:moveTo>
                <a:lnTo>
                  <a:pt x="1456403" y="0"/>
                </a:lnTo>
                <a:lnTo>
                  <a:pt x="1456403" y="1456402"/>
                </a:lnTo>
                <a:lnTo>
                  <a:pt x="0" y="14564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2" name="Group 42"/>
          <p:cNvGrpSpPr/>
          <p:nvPr/>
        </p:nvGrpSpPr>
        <p:grpSpPr>
          <a:xfrm>
            <a:off x="6258396" y="5222230"/>
            <a:ext cx="1208448" cy="1208448"/>
            <a:chOff x="0" y="0"/>
            <a:chExt cx="812800" cy="81280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EAEC"/>
            </a:solidFill>
          </p:spPr>
        </p:sp>
        <p:sp>
          <p:nvSpPr>
            <p:cNvPr id="44" name="TextBox 4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6863284" y="6873964"/>
            <a:ext cx="4904636" cy="744347"/>
            <a:chOff x="0" y="0"/>
            <a:chExt cx="1291756" cy="196042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1291756" cy="196042"/>
            </a:xfrm>
            <a:custGeom>
              <a:avLst/>
              <a:gdLst/>
              <a:ahLst/>
              <a:cxnLst/>
              <a:rect l="l" t="t" r="r" b="b"/>
              <a:pathLst>
                <a:path w="1291756" h="196042">
                  <a:moveTo>
                    <a:pt x="98021" y="0"/>
                  </a:moveTo>
                  <a:lnTo>
                    <a:pt x="1193735" y="0"/>
                  </a:lnTo>
                  <a:cubicBezTo>
                    <a:pt x="1219732" y="0"/>
                    <a:pt x="1244664" y="10327"/>
                    <a:pt x="1263046" y="28710"/>
                  </a:cubicBezTo>
                  <a:cubicBezTo>
                    <a:pt x="1281429" y="47092"/>
                    <a:pt x="1291756" y="72024"/>
                    <a:pt x="1291756" y="98021"/>
                  </a:cubicBezTo>
                  <a:lnTo>
                    <a:pt x="1291756" y="98021"/>
                  </a:lnTo>
                  <a:cubicBezTo>
                    <a:pt x="1291756" y="124018"/>
                    <a:pt x="1281429" y="148950"/>
                    <a:pt x="1263046" y="167332"/>
                  </a:cubicBezTo>
                  <a:cubicBezTo>
                    <a:pt x="1244664" y="185715"/>
                    <a:pt x="1219732" y="196042"/>
                    <a:pt x="1193735" y="196042"/>
                  </a:cubicBezTo>
                  <a:lnTo>
                    <a:pt x="98021" y="196042"/>
                  </a:lnTo>
                  <a:cubicBezTo>
                    <a:pt x="72024" y="196042"/>
                    <a:pt x="47092" y="185715"/>
                    <a:pt x="28710" y="167332"/>
                  </a:cubicBezTo>
                  <a:cubicBezTo>
                    <a:pt x="10327" y="148950"/>
                    <a:pt x="0" y="124018"/>
                    <a:pt x="0" y="98021"/>
                  </a:cubicBezTo>
                  <a:lnTo>
                    <a:pt x="0" y="98021"/>
                  </a:lnTo>
                  <a:cubicBezTo>
                    <a:pt x="0" y="72024"/>
                    <a:pt x="10327" y="47092"/>
                    <a:pt x="28710" y="28710"/>
                  </a:cubicBezTo>
                  <a:cubicBezTo>
                    <a:pt x="47092" y="10327"/>
                    <a:pt x="72024" y="0"/>
                    <a:pt x="98021" y="0"/>
                  </a:cubicBezTo>
                  <a:close/>
                </a:path>
              </a:pathLst>
            </a:custGeom>
            <a:solidFill>
              <a:srgbClr val="E9EAEC"/>
            </a:solidFill>
          </p:spPr>
        </p:sp>
        <p:sp>
          <p:nvSpPr>
            <p:cNvPr id="47" name="TextBox 47"/>
            <p:cNvSpPr txBox="1"/>
            <p:nvPr/>
          </p:nvSpPr>
          <p:spPr>
            <a:xfrm>
              <a:off x="0" y="-38100"/>
              <a:ext cx="1291756" cy="2341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8" name="Freeform 48"/>
          <p:cNvSpPr/>
          <p:nvPr/>
        </p:nvSpPr>
        <p:spPr>
          <a:xfrm>
            <a:off x="6116032" y="6483474"/>
            <a:ext cx="1456403" cy="1456403"/>
          </a:xfrm>
          <a:custGeom>
            <a:avLst/>
            <a:gdLst/>
            <a:ahLst/>
            <a:cxnLst/>
            <a:rect l="l" t="t" r="r" b="b"/>
            <a:pathLst>
              <a:path w="1456403" h="1456403">
                <a:moveTo>
                  <a:pt x="0" y="0"/>
                </a:moveTo>
                <a:lnTo>
                  <a:pt x="1456403" y="0"/>
                </a:lnTo>
                <a:lnTo>
                  <a:pt x="1456403" y="1456403"/>
                </a:lnTo>
                <a:lnTo>
                  <a:pt x="0" y="14564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9" name="Group 49"/>
          <p:cNvGrpSpPr/>
          <p:nvPr/>
        </p:nvGrpSpPr>
        <p:grpSpPr>
          <a:xfrm>
            <a:off x="6258396" y="6625837"/>
            <a:ext cx="1208448" cy="1208448"/>
            <a:chOff x="0" y="0"/>
            <a:chExt cx="812800" cy="812800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EAEC"/>
            </a:solidFill>
          </p:spPr>
        </p:sp>
        <p:sp>
          <p:nvSpPr>
            <p:cNvPr id="51" name="TextBox 5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6863284" y="8310501"/>
            <a:ext cx="4251483" cy="713523"/>
            <a:chOff x="0" y="0"/>
            <a:chExt cx="1119732" cy="187924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1119732" cy="187924"/>
            </a:xfrm>
            <a:custGeom>
              <a:avLst/>
              <a:gdLst/>
              <a:ahLst/>
              <a:cxnLst/>
              <a:rect l="l" t="t" r="r" b="b"/>
              <a:pathLst>
                <a:path w="1119732" h="187924">
                  <a:moveTo>
                    <a:pt x="93962" y="0"/>
                  </a:moveTo>
                  <a:lnTo>
                    <a:pt x="1025770" y="0"/>
                  </a:lnTo>
                  <a:cubicBezTo>
                    <a:pt x="1050690" y="0"/>
                    <a:pt x="1074590" y="9900"/>
                    <a:pt x="1092211" y="27521"/>
                  </a:cubicBezTo>
                  <a:cubicBezTo>
                    <a:pt x="1109833" y="45142"/>
                    <a:pt x="1119732" y="69042"/>
                    <a:pt x="1119732" y="93962"/>
                  </a:cubicBezTo>
                  <a:lnTo>
                    <a:pt x="1119732" y="93962"/>
                  </a:lnTo>
                  <a:cubicBezTo>
                    <a:pt x="1119732" y="145856"/>
                    <a:pt x="1077664" y="187924"/>
                    <a:pt x="1025770" y="187924"/>
                  </a:cubicBezTo>
                  <a:lnTo>
                    <a:pt x="93962" y="187924"/>
                  </a:lnTo>
                  <a:cubicBezTo>
                    <a:pt x="42068" y="187924"/>
                    <a:pt x="0" y="145856"/>
                    <a:pt x="0" y="93962"/>
                  </a:cubicBezTo>
                  <a:lnTo>
                    <a:pt x="0" y="93962"/>
                  </a:lnTo>
                  <a:cubicBezTo>
                    <a:pt x="0" y="42068"/>
                    <a:pt x="42068" y="0"/>
                    <a:pt x="93962" y="0"/>
                  </a:cubicBezTo>
                  <a:close/>
                </a:path>
              </a:pathLst>
            </a:custGeom>
            <a:solidFill>
              <a:srgbClr val="E9EAEC"/>
            </a:solidFill>
          </p:spPr>
        </p:sp>
        <p:sp>
          <p:nvSpPr>
            <p:cNvPr id="54" name="TextBox 54"/>
            <p:cNvSpPr txBox="1"/>
            <p:nvPr/>
          </p:nvSpPr>
          <p:spPr>
            <a:xfrm>
              <a:off x="0" y="-38100"/>
              <a:ext cx="1119732" cy="2260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5" name="Freeform 55"/>
          <p:cNvSpPr/>
          <p:nvPr/>
        </p:nvSpPr>
        <p:spPr>
          <a:xfrm>
            <a:off x="6116032" y="7920011"/>
            <a:ext cx="1456403" cy="1456403"/>
          </a:xfrm>
          <a:custGeom>
            <a:avLst/>
            <a:gdLst/>
            <a:ahLst/>
            <a:cxnLst/>
            <a:rect l="l" t="t" r="r" b="b"/>
            <a:pathLst>
              <a:path w="1456403" h="1456403">
                <a:moveTo>
                  <a:pt x="0" y="0"/>
                </a:moveTo>
                <a:lnTo>
                  <a:pt x="1456403" y="0"/>
                </a:lnTo>
                <a:lnTo>
                  <a:pt x="1456403" y="1456403"/>
                </a:lnTo>
                <a:lnTo>
                  <a:pt x="0" y="14564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56" name="Group 56"/>
          <p:cNvGrpSpPr/>
          <p:nvPr/>
        </p:nvGrpSpPr>
        <p:grpSpPr>
          <a:xfrm>
            <a:off x="6258396" y="8062374"/>
            <a:ext cx="1208448" cy="1208448"/>
            <a:chOff x="0" y="0"/>
            <a:chExt cx="812800" cy="81280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EAEC"/>
            </a:solidFill>
          </p:spPr>
        </p:sp>
        <p:sp>
          <p:nvSpPr>
            <p:cNvPr id="58" name="TextBox 5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9" name="Freeform 59"/>
          <p:cNvSpPr/>
          <p:nvPr/>
        </p:nvSpPr>
        <p:spPr>
          <a:xfrm>
            <a:off x="1017748" y="5436948"/>
            <a:ext cx="798656" cy="742241"/>
          </a:xfrm>
          <a:custGeom>
            <a:avLst/>
            <a:gdLst/>
            <a:ahLst/>
            <a:cxnLst/>
            <a:rect l="l" t="t" r="r" b="b"/>
            <a:pathLst>
              <a:path w="798656" h="742241">
                <a:moveTo>
                  <a:pt x="0" y="0"/>
                </a:moveTo>
                <a:lnTo>
                  <a:pt x="798656" y="0"/>
                </a:lnTo>
                <a:lnTo>
                  <a:pt x="798656" y="742240"/>
                </a:lnTo>
                <a:lnTo>
                  <a:pt x="0" y="7422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0" name="Freeform 60"/>
          <p:cNvSpPr/>
          <p:nvPr/>
        </p:nvSpPr>
        <p:spPr>
          <a:xfrm>
            <a:off x="1036798" y="6876070"/>
            <a:ext cx="798656" cy="742241"/>
          </a:xfrm>
          <a:custGeom>
            <a:avLst/>
            <a:gdLst/>
            <a:ahLst/>
            <a:cxnLst/>
            <a:rect l="l" t="t" r="r" b="b"/>
            <a:pathLst>
              <a:path w="798656" h="742241">
                <a:moveTo>
                  <a:pt x="0" y="0"/>
                </a:moveTo>
                <a:lnTo>
                  <a:pt x="798656" y="0"/>
                </a:lnTo>
                <a:lnTo>
                  <a:pt x="798656" y="742241"/>
                </a:lnTo>
                <a:lnTo>
                  <a:pt x="0" y="7422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1" name="Freeform 61"/>
          <p:cNvSpPr/>
          <p:nvPr/>
        </p:nvSpPr>
        <p:spPr>
          <a:xfrm>
            <a:off x="1017748" y="8312607"/>
            <a:ext cx="798656" cy="742241"/>
          </a:xfrm>
          <a:custGeom>
            <a:avLst/>
            <a:gdLst/>
            <a:ahLst/>
            <a:cxnLst/>
            <a:rect l="l" t="t" r="r" b="b"/>
            <a:pathLst>
              <a:path w="798656" h="742241">
                <a:moveTo>
                  <a:pt x="0" y="0"/>
                </a:moveTo>
                <a:lnTo>
                  <a:pt x="798656" y="0"/>
                </a:lnTo>
                <a:lnTo>
                  <a:pt x="798656" y="742240"/>
                </a:lnTo>
                <a:lnTo>
                  <a:pt x="0" y="7422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2" name="Freeform 62"/>
          <p:cNvSpPr/>
          <p:nvPr/>
        </p:nvSpPr>
        <p:spPr>
          <a:xfrm>
            <a:off x="6463454" y="5402726"/>
            <a:ext cx="798656" cy="742241"/>
          </a:xfrm>
          <a:custGeom>
            <a:avLst/>
            <a:gdLst/>
            <a:ahLst/>
            <a:cxnLst/>
            <a:rect l="l" t="t" r="r" b="b"/>
            <a:pathLst>
              <a:path w="798656" h="742241">
                <a:moveTo>
                  <a:pt x="0" y="0"/>
                </a:moveTo>
                <a:lnTo>
                  <a:pt x="798657" y="0"/>
                </a:lnTo>
                <a:lnTo>
                  <a:pt x="798657" y="742240"/>
                </a:lnTo>
                <a:lnTo>
                  <a:pt x="0" y="7422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3" name="Freeform 63"/>
          <p:cNvSpPr/>
          <p:nvPr/>
        </p:nvSpPr>
        <p:spPr>
          <a:xfrm>
            <a:off x="6482504" y="6841848"/>
            <a:ext cx="798656" cy="742241"/>
          </a:xfrm>
          <a:custGeom>
            <a:avLst/>
            <a:gdLst/>
            <a:ahLst/>
            <a:cxnLst/>
            <a:rect l="l" t="t" r="r" b="b"/>
            <a:pathLst>
              <a:path w="798656" h="742241">
                <a:moveTo>
                  <a:pt x="0" y="0"/>
                </a:moveTo>
                <a:lnTo>
                  <a:pt x="798657" y="0"/>
                </a:lnTo>
                <a:lnTo>
                  <a:pt x="798657" y="742240"/>
                </a:lnTo>
                <a:lnTo>
                  <a:pt x="0" y="7422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4" name="Freeform 64"/>
          <p:cNvSpPr/>
          <p:nvPr/>
        </p:nvSpPr>
        <p:spPr>
          <a:xfrm>
            <a:off x="6463454" y="8278385"/>
            <a:ext cx="798656" cy="742241"/>
          </a:xfrm>
          <a:custGeom>
            <a:avLst/>
            <a:gdLst/>
            <a:ahLst/>
            <a:cxnLst/>
            <a:rect l="l" t="t" r="r" b="b"/>
            <a:pathLst>
              <a:path w="798656" h="742241">
                <a:moveTo>
                  <a:pt x="0" y="0"/>
                </a:moveTo>
                <a:lnTo>
                  <a:pt x="798657" y="0"/>
                </a:lnTo>
                <a:lnTo>
                  <a:pt x="798657" y="742240"/>
                </a:lnTo>
                <a:lnTo>
                  <a:pt x="0" y="7422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5" name="Freeform 65"/>
          <p:cNvSpPr/>
          <p:nvPr/>
        </p:nvSpPr>
        <p:spPr>
          <a:xfrm>
            <a:off x="14412530" y="2215766"/>
            <a:ext cx="3575444" cy="5720710"/>
          </a:xfrm>
          <a:custGeom>
            <a:avLst/>
            <a:gdLst/>
            <a:ahLst/>
            <a:cxnLst/>
            <a:rect l="l" t="t" r="r" b="b"/>
            <a:pathLst>
              <a:path w="3575444" h="5720710">
                <a:moveTo>
                  <a:pt x="0" y="0"/>
                </a:moveTo>
                <a:lnTo>
                  <a:pt x="3575443" y="0"/>
                </a:lnTo>
                <a:lnTo>
                  <a:pt x="3575443" y="5720710"/>
                </a:lnTo>
                <a:lnTo>
                  <a:pt x="0" y="572071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6" name="TextBox 66"/>
          <p:cNvSpPr txBox="1"/>
          <p:nvPr/>
        </p:nvSpPr>
        <p:spPr>
          <a:xfrm>
            <a:off x="342769" y="779184"/>
            <a:ext cx="14557642" cy="1676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39"/>
              </a:lnSpc>
            </a:pPr>
            <a:r>
              <a:rPr lang="en-US" sz="5365" u="sng" dirty="0">
                <a:solidFill>
                  <a:srgbClr val="E9EAEC"/>
                </a:solidFill>
                <a:latin typeface="Poppins Ultra-Bold"/>
              </a:rPr>
              <a:t>Peer Professionals Leading Change</a:t>
            </a:r>
          </a:p>
          <a:p>
            <a:pPr>
              <a:lnSpc>
                <a:spcPts val="6439"/>
              </a:lnSpc>
            </a:pPr>
            <a:r>
              <a:rPr lang="en-US" sz="5365" dirty="0">
                <a:solidFill>
                  <a:srgbClr val="E9EAEC"/>
                </a:solidFill>
                <a:latin typeface="Poppins Ultra-Bold"/>
              </a:rPr>
              <a:t>Supporting 365 Peer Transformation!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831238" y="3003290"/>
            <a:ext cx="9893293" cy="1387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17"/>
              </a:lnSpc>
            </a:pPr>
            <a:r>
              <a:rPr lang="en-US" sz="3869">
                <a:solidFill>
                  <a:srgbClr val="FAD02C"/>
                </a:solidFill>
                <a:latin typeface="Poppins Medium"/>
              </a:rPr>
              <a:t>365 Wellness and Recovery:</a:t>
            </a:r>
          </a:p>
          <a:p>
            <a:pPr algn="just">
              <a:lnSpc>
                <a:spcPts val="5417"/>
              </a:lnSpc>
              <a:spcBef>
                <a:spcPct val="0"/>
              </a:spcBef>
            </a:pPr>
            <a:r>
              <a:rPr lang="en-US" sz="3869">
                <a:solidFill>
                  <a:srgbClr val="FAD02C"/>
                </a:solidFill>
                <a:latin typeface="Poppins Medium"/>
              </a:rPr>
              <a:t>One Year of Group Facilitation Ideas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2145277" y="5524704"/>
            <a:ext cx="3372085" cy="675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333652"/>
                </a:solidFill>
                <a:latin typeface="Poppins Medium"/>
              </a:rPr>
              <a:t>365 different Ideas for Group Facilitation Topics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2040502" y="6916355"/>
            <a:ext cx="3865980" cy="604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333652"/>
                </a:solidFill>
                <a:latin typeface="Poppins Medium"/>
              </a:rPr>
              <a:t>For caring, intentional, but  busy practitioners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2144461" y="8344985"/>
            <a:ext cx="3866796" cy="640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333652"/>
                </a:solidFill>
                <a:latin typeface="Poppins Medium"/>
              </a:rPr>
              <a:t> Answering a need for peer professionals new to the field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7571619" y="5524704"/>
            <a:ext cx="2990555" cy="640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333652"/>
                </a:solidFill>
                <a:latin typeface="Poppins Medium"/>
              </a:rPr>
              <a:t>Daily and weekly groups</a:t>
            </a:r>
          </a:p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333652"/>
                </a:solidFill>
                <a:latin typeface="Poppins Medium"/>
              </a:rPr>
              <a:t>Peer and Life Journey 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7519639" y="6846573"/>
            <a:ext cx="4248280" cy="604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333652"/>
                </a:solidFill>
                <a:latin typeface="Poppins Medium"/>
              </a:rPr>
              <a:t>Mental health, Substance use, Disability, Life Skills, Health Education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7677210" y="8283110"/>
            <a:ext cx="3148279" cy="675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333652"/>
                </a:solidFill>
                <a:latin typeface="Poppins Medium"/>
              </a:rPr>
              <a:t>Guidebook in addition to other available resources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6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443948" y="3258136"/>
            <a:ext cx="1452802" cy="1452802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D02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443948" y="5321681"/>
            <a:ext cx="1452802" cy="1452802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D02C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443948" y="7386485"/>
            <a:ext cx="1452802" cy="1452802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D02C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349667" y="4073036"/>
            <a:ext cx="1452802" cy="1452802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D02C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349667" y="6478718"/>
            <a:ext cx="1452802" cy="1452802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D02C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2676927" y="3491115"/>
            <a:ext cx="986844" cy="986844"/>
          </a:xfrm>
          <a:custGeom>
            <a:avLst/>
            <a:gdLst/>
            <a:ahLst/>
            <a:cxnLst/>
            <a:rect l="l" t="t" r="r" b="b"/>
            <a:pathLst>
              <a:path w="986844" h="986844">
                <a:moveTo>
                  <a:pt x="0" y="0"/>
                </a:moveTo>
                <a:lnTo>
                  <a:pt x="986844" y="0"/>
                </a:lnTo>
                <a:lnTo>
                  <a:pt x="986844" y="986844"/>
                </a:lnTo>
                <a:lnTo>
                  <a:pt x="0" y="986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4171407" y="659976"/>
            <a:ext cx="9945185" cy="1704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50"/>
              </a:lnSpc>
            </a:pPr>
            <a:r>
              <a:rPr lang="en-US" sz="5458">
                <a:solidFill>
                  <a:srgbClr val="E9EAEC"/>
                </a:solidFill>
                <a:latin typeface="Poppins Ultra-Bold"/>
              </a:rPr>
              <a:t>How  can </a:t>
            </a:r>
            <a:r>
              <a:rPr lang="en-US" sz="5458" u="sng">
                <a:solidFill>
                  <a:srgbClr val="E9EAEC"/>
                </a:solidFill>
                <a:latin typeface="Poppins Ultra-Bold"/>
              </a:rPr>
              <a:t>YOU</a:t>
            </a:r>
            <a:r>
              <a:rPr lang="en-US" sz="5458">
                <a:solidFill>
                  <a:srgbClr val="E9EAEC"/>
                </a:solidFill>
                <a:latin typeface="Poppins Ultra-Bold"/>
              </a:rPr>
              <a:t> Teach 365 Peer Transformation ?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077830" y="2865202"/>
            <a:ext cx="4832880" cy="392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17"/>
              </a:lnSpc>
              <a:spcBef>
                <a:spcPct val="0"/>
              </a:spcBef>
            </a:pPr>
            <a:r>
              <a:rPr lang="en-US" sz="2155">
                <a:solidFill>
                  <a:srgbClr val="E9EAEC"/>
                </a:solidFill>
                <a:latin typeface="Poppins Ultra-Bold"/>
              </a:rPr>
              <a:t>Your Personal Recovery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103755" y="5097659"/>
            <a:ext cx="4832880" cy="773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17"/>
              </a:lnSpc>
              <a:spcBef>
                <a:spcPct val="0"/>
              </a:spcBef>
            </a:pPr>
            <a:r>
              <a:rPr lang="en-US" sz="2155">
                <a:solidFill>
                  <a:srgbClr val="E9EAEC"/>
                </a:solidFill>
                <a:latin typeface="Poppins Ultra-Bold"/>
              </a:rPr>
              <a:t>Supporting, Organizing &amp; Joining Others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103755" y="7158106"/>
            <a:ext cx="4832880" cy="392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17"/>
              </a:lnSpc>
              <a:spcBef>
                <a:spcPct val="0"/>
              </a:spcBef>
            </a:pPr>
            <a:r>
              <a:rPr lang="en-US" sz="2155">
                <a:solidFill>
                  <a:srgbClr val="E9EAEC"/>
                </a:solidFill>
                <a:latin typeface="Poppins Ultra-Bold"/>
              </a:rPr>
              <a:t>Changing the Narrative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011172" y="3917076"/>
            <a:ext cx="4832880" cy="392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17"/>
              </a:lnSpc>
              <a:spcBef>
                <a:spcPct val="0"/>
              </a:spcBef>
            </a:pPr>
            <a:r>
              <a:rPr lang="en-US" sz="2155">
                <a:solidFill>
                  <a:srgbClr val="E9EAEC"/>
                </a:solidFill>
                <a:latin typeface="Poppins Ultra-Bold"/>
              </a:rPr>
              <a:t>Seat at the Table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011172" y="6740229"/>
            <a:ext cx="4832880" cy="392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17"/>
              </a:lnSpc>
              <a:spcBef>
                <a:spcPct val="0"/>
              </a:spcBef>
            </a:pPr>
            <a:r>
              <a:rPr lang="en-US" sz="2155">
                <a:solidFill>
                  <a:srgbClr val="E9EAEC"/>
                </a:solidFill>
                <a:latin typeface="Poppins Ultra-Bold"/>
              </a:rPr>
              <a:t>Everyday Choices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073947" y="3330209"/>
            <a:ext cx="5066170" cy="1776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59551" lvl="1" indent="-179776" algn="just">
              <a:lnSpc>
                <a:spcPts val="2331"/>
              </a:lnSpc>
              <a:buFont typeface="Arial"/>
              <a:buChar char="•"/>
            </a:pPr>
            <a:r>
              <a:rPr lang="en-US" sz="1665">
                <a:solidFill>
                  <a:srgbClr val="E9EAEC"/>
                </a:solidFill>
                <a:latin typeface="Poppins"/>
              </a:rPr>
              <a:t>Your Lived Experience</a:t>
            </a:r>
          </a:p>
          <a:p>
            <a:pPr marL="359551" lvl="1" indent="-179776" algn="just">
              <a:lnSpc>
                <a:spcPts val="2331"/>
              </a:lnSpc>
              <a:buFont typeface="Arial"/>
              <a:buChar char="•"/>
            </a:pPr>
            <a:r>
              <a:rPr lang="en-US" sz="1665">
                <a:solidFill>
                  <a:srgbClr val="E9EAEC"/>
                </a:solidFill>
                <a:latin typeface="Poppins"/>
              </a:rPr>
              <a:t>What have you overcome?</a:t>
            </a:r>
          </a:p>
          <a:p>
            <a:pPr marL="359551" lvl="1" indent="-179776" algn="just">
              <a:lnSpc>
                <a:spcPts val="2331"/>
              </a:lnSpc>
              <a:buFont typeface="Arial"/>
              <a:buChar char="•"/>
            </a:pPr>
            <a:r>
              <a:rPr lang="en-US" sz="1665">
                <a:solidFill>
                  <a:srgbClr val="E9EAEC"/>
                </a:solidFill>
                <a:latin typeface="Poppins"/>
              </a:rPr>
              <a:t>What did you learn?</a:t>
            </a:r>
          </a:p>
          <a:p>
            <a:pPr marL="359551" lvl="1" indent="-179776" algn="just">
              <a:lnSpc>
                <a:spcPts val="2331"/>
              </a:lnSpc>
              <a:buFont typeface="Arial"/>
              <a:buChar char="•"/>
            </a:pPr>
            <a:r>
              <a:rPr lang="en-US" sz="1665">
                <a:solidFill>
                  <a:srgbClr val="E9EAEC"/>
                </a:solidFill>
                <a:latin typeface="Poppins"/>
              </a:rPr>
              <a:t>What skills did you acquire?</a:t>
            </a:r>
          </a:p>
          <a:p>
            <a:pPr marL="359551" lvl="1" indent="-179776">
              <a:lnSpc>
                <a:spcPts val="2331"/>
              </a:lnSpc>
              <a:buFont typeface="Arial"/>
              <a:buChar char="•"/>
            </a:pPr>
            <a:r>
              <a:rPr lang="en-US" sz="1665">
                <a:solidFill>
                  <a:srgbClr val="E9EAEC"/>
                </a:solidFill>
                <a:latin typeface="Poppins"/>
              </a:rPr>
              <a:t>How are you a part of the Recovery Community now?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103755" y="5879304"/>
            <a:ext cx="4810857" cy="118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59551" lvl="1" indent="-179776" algn="just">
              <a:lnSpc>
                <a:spcPts val="2331"/>
              </a:lnSpc>
              <a:buFont typeface="Arial"/>
              <a:buChar char="•"/>
            </a:pPr>
            <a:r>
              <a:rPr lang="en-US" sz="1665">
                <a:solidFill>
                  <a:srgbClr val="E9EAEC"/>
                </a:solidFill>
                <a:latin typeface="Poppins Medium"/>
              </a:rPr>
              <a:t>Who do you collaborate with?</a:t>
            </a:r>
          </a:p>
          <a:p>
            <a:pPr marL="359551" lvl="1" indent="-179776" algn="just">
              <a:lnSpc>
                <a:spcPts val="2331"/>
              </a:lnSpc>
              <a:buFont typeface="Arial"/>
              <a:buChar char="•"/>
            </a:pPr>
            <a:r>
              <a:rPr lang="en-US" sz="1665">
                <a:solidFill>
                  <a:srgbClr val="E9EAEC"/>
                </a:solidFill>
                <a:latin typeface="Poppins Medium"/>
              </a:rPr>
              <a:t>How have you supported others?</a:t>
            </a:r>
          </a:p>
          <a:p>
            <a:pPr marL="359551" lvl="1" indent="-179776" algn="just">
              <a:lnSpc>
                <a:spcPts val="2331"/>
              </a:lnSpc>
              <a:buFont typeface="Arial"/>
              <a:buChar char="•"/>
            </a:pPr>
            <a:r>
              <a:rPr lang="en-US" sz="1665">
                <a:solidFill>
                  <a:srgbClr val="E9EAEC"/>
                </a:solidFill>
                <a:latin typeface="Poppins Medium"/>
              </a:rPr>
              <a:t>Have you organized an event?</a:t>
            </a:r>
          </a:p>
          <a:p>
            <a:pPr marL="359551" lvl="1" indent="-179776" algn="just">
              <a:lnSpc>
                <a:spcPts val="2331"/>
              </a:lnSpc>
              <a:buFont typeface="Arial"/>
              <a:buChar char="•"/>
            </a:pPr>
            <a:r>
              <a:rPr lang="en-US" sz="1665">
                <a:solidFill>
                  <a:srgbClr val="E9EAEC"/>
                </a:solidFill>
                <a:latin typeface="Poppins Medium"/>
              </a:rPr>
              <a:t>What organizations have you joined?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103755" y="7653250"/>
            <a:ext cx="4810857" cy="2072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59551" lvl="1" indent="-179776">
              <a:lnSpc>
                <a:spcPts val="2331"/>
              </a:lnSpc>
              <a:buFont typeface="Arial"/>
              <a:buChar char="•"/>
            </a:pPr>
            <a:r>
              <a:rPr lang="en-US" sz="1665">
                <a:solidFill>
                  <a:srgbClr val="E9EAEC"/>
                </a:solidFill>
                <a:latin typeface="Poppins"/>
              </a:rPr>
              <a:t>Do you focus on strengths rather than deficits to encourage others?</a:t>
            </a:r>
          </a:p>
          <a:p>
            <a:pPr marL="359551" lvl="1" indent="-179776">
              <a:lnSpc>
                <a:spcPts val="2331"/>
              </a:lnSpc>
              <a:buFont typeface="Arial"/>
              <a:buChar char="•"/>
            </a:pPr>
            <a:r>
              <a:rPr lang="en-US" sz="1665">
                <a:solidFill>
                  <a:srgbClr val="E9EAEC"/>
                </a:solidFill>
                <a:latin typeface="Poppins"/>
              </a:rPr>
              <a:t>Have you challenged stigma in the way you talk about recovery</a:t>
            </a:r>
          </a:p>
          <a:p>
            <a:pPr marL="359551" lvl="1" indent="-179776">
              <a:lnSpc>
                <a:spcPts val="2331"/>
              </a:lnSpc>
              <a:buFont typeface="Arial"/>
              <a:buChar char="•"/>
            </a:pPr>
            <a:r>
              <a:rPr lang="en-US" sz="1665">
                <a:solidFill>
                  <a:srgbClr val="E9EAEC"/>
                </a:solidFill>
                <a:latin typeface="Poppins"/>
              </a:rPr>
              <a:t>Do you use humor and creativity?</a:t>
            </a:r>
          </a:p>
          <a:p>
            <a:pPr marL="359551" lvl="1" indent="-179776">
              <a:lnSpc>
                <a:spcPts val="2331"/>
              </a:lnSpc>
              <a:buFont typeface="Arial"/>
              <a:buChar char="•"/>
            </a:pPr>
            <a:r>
              <a:rPr lang="en-US" sz="1665">
                <a:solidFill>
                  <a:srgbClr val="E9EAEC"/>
                </a:solidFill>
                <a:latin typeface="Poppins"/>
              </a:rPr>
              <a:t>Do you speak about opportunity and empowerment?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1011172" y="4399083"/>
            <a:ext cx="4810857" cy="236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59551" lvl="1" indent="-179776">
              <a:lnSpc>
                <a:spcPts val="2331"/>
              </a:lnSpc>
              <a:buFont typeface="Arial"/>
              <a:buChar char="•"/>
            </a:pPr>
            <a:r>
              <a:rPr lang="en-US" sz="1665">
                <a:solidFill>
                  <a:srgbClr val="E9EAEC"/>
                </a:solidFill>
                <a:latin typeface="Poppins"/>
              </a:rPr>
              <a:t>Do you advocate for Peers, Family, and Lived Experience to have seats at the table?</a:t>
            </a:r>
          </a:p>
          <a:p>
            <a:pPr marL="359551" lvl="1" indent="-179776">
              <a:lnSpc>
                <a:spcPts val="2331"/>
              </a:lnSpc>
              <a:buFont typeface="Arial"/>
              <a:buChar char="•"/>
            </a:pPr>
            <a:r>
              <a:rPr lang="en-US" sz="1665">
                <a:solidFill>
                  <a:srgbClr val="E9EAEC"/>
                </a:solidFill>
                <a:latin typeface="Poppins"/>
              </a:rPr>
              <a:t>Have you taken a Leadership or Service Role in Recovery?</a:t>
            </a:r>
          </a:p>
          <a:p>
            <a:pPr marL="359551" lvl="1" indent="-179776">
              <a:lnSpc>
                <a:spcPts val="2331"/>
              </a:lnSpc>
              <a:buFont typeface="Arial"/>
              <a:buChar char="•"/>
            </a:pPr>
            <a:r>
              <a:rPr lang="en-US" sz="1665">
                <a:solidFill>
                  <a:srgbClr val="E9EAEC"/>
                </a:solidFill>
                <a:latin typeface="Poppins"/>
              </a:rPr>
              <a:t>Do you work to make sure Decision-Makers are informed of the issues?</a:t>
            </a:r>
          </a:p>
          <a:p>
            <a:pPr marL="359551" lvl="1" indent="-179776" algn="just">
              <a:lnSpc>
                <a:spcPts val="2331"/>
              </a:lnSpc>
              <a:buFont typeface="Arial"/>
              <a:buChar char="•"/>
            </a:pPr>
            <a:endParaRPr lang="en-US" sz="1665">
              <a:solidFill>
                <a:srgbClr val="E9EAEC"/>
              </a:solidFill>
              <a:latin typeface="Poppins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1011172" y="7125835"/>
            <a:ext cx="4810857" cy="2662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59551" lvl="1" indent="-179776">
              <a:lnSpc>
                <a:spcPts val="2331"/>
              </a:lnSpc>
              <a:buFont typeface="Arial"/>
              <a:buChar char="•"/>
            </a:pPr>
            <a:r>
              <a:rPr lang="en-US" sz="1665">
                <a:solidFill>
                  <a:srgbClr val="E9EAEC"/>
                </a:solidFill>
                <a:latin typeface="Poppins Medium"/>
              </a:rPr>
              <a:t>How are your every day choices in line with recovery principles (personal responsibility, hope, education, purpose/spirituality, many pathways, etc)?</a:t>
            </a:r>
          </a:p>
          <a:p>
            <a:pPr marL="359551" lvl="1" indent="-179776">
              <a:lnSpc>
                <a:spcPts val="2331"/>
              </a:lnSpc>
              <a:buFont typeface="Arial"/>
              <a:buChar char="•"/>
            </a:pPr>
            <a:r>
              <a:rPr lang="en-US" sz="1665">
                <a:solidFill>
                  <a:srgbClr val="E9EAEC"/>
                </a:solidFill>
                <a:latin typeface="Poppins Medium"/>
              </a:rPr>
              <a:t>What do you do on a daily basis that role models recovery?</a:t>
            </a:r>
          </a:p>
          <a:p>
            <a:pPr marL="359551" lvl="1" indent="-179776">
              <a:lnSpc>
                <a:spcPts val="2331"/>
              </a:lnSpc>
              <a:buFont typeface="Arial"/>
              <a:buChar char="•"/>
            </a:pPr>
            <a:r>
              <a:rPr lang="en-US" sz="1665">
                <a:solidFill>
                  <a:srgbClr val="E9EAEC"/>
                </a:solidFill>
                <a:latin typeface="Poppins Medium"/>
              </a:rPr>
              <a:t>How is the way you choose to live your life a form of advocacy?</a:t>
            </a:r>
          </a:p>
        </p:txBody>
      </p:sp>
      <p:sp>
        <p:nvSpPr>
          <p:cNvPr id="29" name="Freeform 29"/>
          <p:cNvSpPr/>
          <p:nvPr/>
        </p:nvSpPr>
        <p:spPr>
          <a:xfrm>
            <a:off x="2676927" y="5574695"/>
            <a:ext cx="986844" cy="986844"/>
          </a:xfrm>
          <a:custGeom>
            <a:avLst/>
            <a:gdLst/>
            <a:ahLst/>
            <a:cxnLst/>
            <a:rect l="l" t="t" r="r" b="b"/>
            <a:pathLst>
              <a:path w="986844" h="986844">
                <a:moveTo>
                  <a:pt x="0" y="0"/>
                </a:moveTo>
                <a:lnTo>
                  <a:pt x="986844" y="0"/>
                </a:lnTo>
                <a:lnTo>
                  <a:pt x="986844" y="986844"/>
                </a:lnTo>
                <a:lnTo>
                  <a:pt x="0" y="986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2676927" y="7586348"/>
            <a:ext cx="986844" cy="986844"/>
          </a:xfrm>
          <a:custGeom>
            <a:avLst/>
            <a:gdLst/>
            <a:ahLst/>
            <a:cxnLst/>
            <a:rect l="l" t="t" r="r" b="b"/>
            <a:pathLst>
              <a:path w="986844" h="986844">
                <a:moveTo>
                  <a:pt x="0" y="0"/>
                </a:moveTo>
                <a:lnTo>
                  <a:pt x="986844" y="0"/>
                </a:lnTo>
                <a:lnTo>
                  <a:pt x="986844" y="986844"/>
                </a:lnTo>
                <a:lnTo>
                  <a:pt x="0" y="986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9582646" y="4306015"/>
            <a:ext cx="986844" cy="986844"/>
          </a:xfrm>
          <a:custGeom>
            <a:avLst/>
            <a:gdLst/>
            <a:ahLst/>
            <a:cxnLst/>
            <a:rect l="l" t="t" r="r" b="b"/>
            <a:pathLst>
              <a:path w="986844" h="986844">
                <a:moveTo>
                  <a:pt x="0" y="0"/>
                </a:moveTo>
                <a:lnTo>
                  <a:pt x="986844" y="0"/>
                </a:lnTo>
                <a:lnTo>
                  <a:pt x="986844" y="986844"/>
                </a:lnTo>
                <a:lnTo>
                  <a:pt x="0" y="986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9582646" y="6689811"/>
            <a:ext cx="986844" cy="986844"/>
          </a:xfrm>
          <a:custGeom>
            <a:avLst/>
            <a:gdLst/>
            <a:ahLst/>
            <a:cxnLst/>
            <a:rect l="l" t="t" r="r" b="b"/>
            <a:pathLst>
              <a:path w="986844" h="986844">
                <a:moveTo>
                  <a:pt x="0" y="0"/>
                </a:moveTo>
                <a:lnTo>
                  <a:pt x="986844" y="0"/>
                </a:lnTo>
                <a:lnTo>
                  <a:pt x="986844" y="986843"/>
                </a:lnTo>
                <a:lnTo>
                  <a:pt x="0" y="9868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 rot="-1836472">
            <a:off x="-1662833" y="-968676"/>
            <a:ext cx="6642233" cy="3352553"/>
          </a:xfrm>
          <a:custGeom>
            <a:avLst/>
            <a:gdLst/>
            <a:ahLst/>
            <a:cxnLst/>
            <a:rect l="l" t="t" r="r" b="b"/>
            <a:pathLst>
              <a:path w="6642233" h="3352553">
                <a:moveTo>
                  <a:pt x="0" y="0"/>
                </a:moveTo>
                <a:lnTo>
                  <a:pt x="6642234" y="0"/>
                </a:lnTo>
                <a:lnTo>
                  <a:pt x="6642234" y="3352554"/>
                </a:lnTo>
                <a:lnTo>
                  <a:pt x="0" y="33525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4912"/>
            </a:stretch>
          </a:blipFill>
        </p:spPr>
      </p:sp>
      <p:sp>
        <p:nvSpPr>
          <p:cNvPr id="34" name="Freeform 34"/>
          <p:cNvSpPr/>
          <p:nvPr/>
        </p:nvSpPr>
        <p:spPr>
          <a:xfrm rot="1601261" flipH="1">
            <a:off x="13397061" y="-968676"/>
            <a:ext cx="6642233" cy="3352553"/>
          </a:xfrm>
          <a:custGeom>
            <a:avLst/>
            <a:gdLst/>
            <a:ahLst/>
            <a:cxnLst/>
            <a:rect l="l" t="t" r="r" b="b"/>
            <a:pathLst>
              <a:path w="6642233" h="3352553">
                <a:moveTo>
                  <a:pt x="6642233" y="0"/>
                </a:moveTo>
                <a:lnTo>
                  <a:pt x="0" y="0"/>
                </a:lnTo>
                <a:lnTo>
                  <a:pt x="0" y="3352554"/>
                </a:lnTo>
                <a:lnTo>
                  <a:pt x="6642233" y="3352554"/>
                </a:lnTo>
                <a:lnTo>
                  <a:pt x="664223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4912"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-732686" y="-488122"/>
            <a:ext cx="11263244" cy="11263244"/>
          </a:xfrm>
          <a:custGeom>
            <a:avLst/>
            <a:gdLst/>
            <a:ahLst/>
            <a:cxnLst/>
            <a:rect l="l" t="t" r="r" b="b"/>
            <a:pathLst>
              <a:path w="11263244" h="11263244">
                <a:moveTo>
                  <a:pt x="0" y="0"/>
                </a:moveTo>
                <a:lnTo>
                  <a:pt x="11263243" y="0"/>
                </a:lnTo>
                <a:lnTo>
                  <a:pt x="11263243" y="11263244"/>
                </a:lnTo>
                <a:lnTo>
                  <a:pt x="0" y="112632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7000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836472">
            <a:off x="-3869016" y="-1555399"/>
            <a:ext cx="13087475" cy="6605678"/>
          </a:xfrm>
          <a:custGeom>
            <a:avLst/>
            <a:gdLst/>
            <a:ahLst/>
            <a:cxnLst/>
            <a:rect l="l" t="t" r="r" b="b"/>
            <a:pathLst>
              <a:path w="13087475" h="6605678">
                <a:moveTo>
                  <a:pt x="0" y="0"/>
                </a:moveTo>
                <a:lnTo>
                  <a:pt x="13087475" y="0"/>
                </a:lnTo>
                <a:lnTo>
                  <a:pt x="13087475" y="6605679"/>
                </a:lnTo>
                <a:lnTo>
                  <a:pt x="0" y="66056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4912"/>
            </a:stretch>
          </a:blipFill>
        </p:spPr>
      </p:sp>
      <p:sp>
        <p:nvSpPr>
          <p:cNvPr id="5" name="Freeform 5"/>
          <p:cNvSpPr/>
          <p:nvPr/>
        </p:nvSpPr>
        <p:spPr>
          <a:xfrm rot="-1080079" flipH="1">
            <a:off x="117201" y="-2297348"/>
            <a:ext cx="8294689" cy="4810920"/>
          </a:xfrm>
          <a:custGeom>
            <a:avLst/>
            <a:gdLst/>
            <a:ahLst/>
            <a:cxnLst/>
            <a:rect l="l" t="t" r="r" b="b"/>
            <a:pathLst>
              <a:path w="8294689" h="4810920">
                <a:moveTo>
                  <a:pt x="8294689" y="0"/>
                </a:moveTo>
                <a:lnTo>
                  <a:pt x="0" y="0"/>
                </a:lnTo>
                <a:lnTo>
                  <a:pt x="0" y="4810919"/>
                </a:lnTo>
                <a:lnTo>
                  <a:pt x="8294689" y="4810919"/>
                </a:lnTo>
                <a:lnTo>
                  <a:pt x="8294689" y="0"/>
                </a:lnTo>
                <a:close/>
              </a:path>
            </a:pathLst>
          </a:custGeom>
          <a:blipFill>
            <a:blip r:embed="rId6">
              <a:alphaModFix amt="81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375001" flipV="1">
            <a:off x="-3869016" y="4980950"/>
            <a:ext cx="13087475" cy="6605678"/>
          </a:xfrm>
          <a:custGeom>
            <a:avLst/>
            <a:gdLst/>
            <a:ahLst/>
            <a:cxnLst/>
            <a:rect l="l" t="t" r="r" b="b"/>
            <a:pathLst>
              <a:path w="13087475" h="6605678">
                <a:moveTo>
                  <a:pt x="0" y="6605678"/>
                </a:moveTo>
                <a:lnTo>
                  <a:pt x="13087475" y="6605678"/>
                </a:lnTo>
                <a:lnTo>
                  <a:pt x="13087475" y="0"/>
                </a:lnTo>
                <a:lnTo>
                  <a:pt x="0" y="0"/>
                </a:lnTo>
                <a:lnTo>
                  <a:pt x="0" y="660567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4912"/>
            </a:stretch>
          </a:blipFill>
        </p:spPr>
      </p:sp>
      <p:sp>
        <p:nvSpPr>
          <p:cNvPr id="7" name="Freeform 7"/>
          <p:cNvSpPr/>
          <p:nvPr/>
        </p:nvSpPr>
        <p:spPr>
          <a:xfrm rot="1927320" flipH="1" flipV="1">
            <a:off x="1049561" y="7385293"/>
            <a:ext cx="8294689" cy="4810920"/>
          </a:xfrm>
          <a:custGeom>
            <a:avLst/>
            <a:gdLst/>
            <a:ahLst/>
            <a:cxnLst/>
            <a:rect l="l" t="t" r="r" b="b"/>
            <a:pathLst>
              <a:path w="8294689" h="4810920">
                <a:moveTo>
                  <a:pt x="8294689" y="4810920"/>
                </a:moveTo>
                <a:lnTo>
                  <a:pt x="0" y="4810920"/>
                </a:lnTo>
                <a:lnTo>
                  <a:pt x="0" y="0"/>
                </a:lnTo>
                <a:lnTo>
                  <a:pt x="8294689" y="0"/>
                </a:lnTo>
                <a:lnTo>
                  <a:pt x="8294689" y="4810920"/>
                </a:lnTo>
                <a:close/>
              </a:path>
            </a:pathLst>
          </a:custGeom>
          <a:blipFill>
            <a:blip r:embed="rId6">
              <a:alphaModFix amt="92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357464" flipV="1">
            <a:off x="-3747237" y="7159358"/>
            <a:ext cx="8191845" cy="4225172"/>
          </a:xfrm>
          <a:custGeom>
            <a:avLst/>
            <a:gdLst/>
            <a:ahLst/>
            <a:cxnLst/>
            <a:rect l="l" t="t" r="r" b="b"/>
            <a:pathLst>
              <a:path w="8191845" h="4225172">
                <a:moveTo>
                  <a:pt x="0" y="4225172"/>
                </a:moveTo>
                <a:lnTo>
                  <a:pt x="8191845" y="4225172"/>
                </a:lnTo>
                <a:lnTo>
                  <a:pt x="8191845" y="0"/>
                </a:lnTo>
                <a:lnTo>
                  <a:pt x="0" y="0"/>
                </a:lnTo>
                <a:lnTo>
                  <a:pt x="0" y="4225172"/>
                </a:lnTo>
                <a:close/>
              </a:path>
            </a:pathLst>
          </a:custGeom>
          <a:blipFill>
            <a:blip r:embed="rId6">
              <a:alphaModFix amt="88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13863" r="-1255"/>
            </a:stretch>
          </a:blipFill>
        </p:spPr>
      </p:sp>
      <p:grpSp>
        <p:nvGrpSpPr>
          <p:cNvPr id="9" name="Group 9"/>
          <p:cNvGrpSpPr/>
          <p:nvPr/>
        </p:nvGrpSpPr>
        <p:grpSpPr>
          <a:xfrm rot="-6415437">
            <a:off x="-183970" y="-2125560"/>
            <a:ext cx="3086100" cy="5134944"/>
            <a:chOff x="0" y="0"/>
            <a:chExt cx="812800" cy="135241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1352413"/>
            </a:xfrm>
            <a:custGeom>
              <a:avLst/>
              <a:gdLst/>
              <a:ahLst/>
              <a:cxnLst/>
              <a:rect l="l" t="t" r="r" b="b"/>
              <a:pathLst>
                <a:path w="812800" h="1352413">
                  <a:moveTo>
                    <a:pt x="406400" y="0"/>
                  </a:moveTo>
                  <a:cubicBezTo>
                    <a:pt x="181951" y="0"/>
                    <a:pt x="0" y="302748"/>
                    <a:pt x="0" y="676207"/>
                  </a:cubicBezTo>
                  <a:cubicBezTo>
                    <a:pt x="0" y="1049665"/>
                    <a:pt x="181951" y="1352413"/>
                    <a:pt x="406400" y="1352413"/>
                  </a:cubicBezTo>
                  <a:cubicBezTo>
                    <a:pt x="630849" y="1352413"/>
                    <a:pt x="812800" y="1049665"/>
                    <a:pt x="812800" y="676207"/>
                  </a:cubicBezTo>
                  <a:cubicBezTo>
                    <a:pt x="812800" y="302748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D02C">
                <a:alpha val="80784"/>
              </a:srgbClr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88689"/>
              <a:ext cx="660400" cy="11369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702236" y="1747441"/>
            <a:ext cx="6394119" cy="6394119"/>
          </a:xfrm>
          <a:custGeom>
            <a:avLst/>
            <a:gdLst/>
            <a:ahLst/>
            <a:cxnLst/>
            <a:rect l="l" t="t" r="r" b="b"/>
            <a:pathLst>
              <a:path w="6394119" h="6394119">
                <a:moveTo>
                  <a:pt x="0" y="0"/>
                </a:moveTo>
                <a:lnTo>
                  <a:pt x="6394119" y="0"/>
                </a:lnTo>
                <a:lnTo>
                  <a:pt x="6394119" y="6394119"/>
                </a:lnTo>
                <a:lnTo>
                  <a:pt x="0" y="639411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951105" y="2242702"/>
            <a:ext cx="5403617" cy="5403595"/>
            <a:chOff x="0" y="0"/>
            <a:chExt cx="6350000" cy="634997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9"/>
              <a:stretch>
                <a:fillRect l="-25046" r="-25046"/>
              </a:stretch>
            </a:blipFill>
          </p:spPr>
        </p:sp>
      </p:grpSp>
      <p:sp>
        <p:nvSpPr>
          <p:cNvPr id="15" name="Freeform 15"/>
          <p:cNvSpPr/>
          <p:nvPr/>
        </p:nvSpPr>
        <p:spPr>
          <a:xfrm rot="2398271" flipH="1" flipV="1">
            <a:off x="5227031" y="8203628"/>
            <a:ext cx="4722122" cy="2738831"/>
          </a:xfrm>
          <a:custGeom>
            <a:avLst/>
            <a:gdLst/>
            <a:ahLst/>
            <a:cxnLst/>
            <a:rect l="l" t="t" r="r" b="b"/>
            <a:pathLst>
              <a:path w="4722122" h="2738831">
                <a:moveTo>
                  <a:pt x="4722121" y="2738831"/>
                </a:moveTo>
                <a:lnTo>
                  <a:pt x="0" y="2738831"/>
                </a:lnTo>
                <a:lnTo>
                  <a:pt x="0" y="0"/>
                </a:lnTo>
                <a:lnTo>
                  <a:pt x="4722121" y="0"/>
                </a:lnTo>
                <a:lnTo>
                  <a:pt x="4722121" y="2738831"/>
                </a:lnTo>
                <a:close/>
              </a:path>
            </a:pathLst>
          </a:custGeom>
          <a:blipFill>
            <a:blip r:embed="rId10">
              <a:alphaModFix amt="92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7042525" y="2886123"/>
            <a:ext cx="631147" cy="631147"/>
          </a:xfrm>
          <a:custGeom>
            <a:avLst/>
            <a:gdLst/>
            <a:ahLst/>
            <a:cxnLst/>
            <a:rect l="l" t="t" r="r" b="b"/>
            <a:pathLst>
              <a:path w="631147" h="631147">
                <a:moveTo>
                  <a:pt x="0" y="0"/>
                </a:moveTo>
                <a:lnTo>
                  <a:pt x="631147" y="0"/>
                </a:lnTo>
                <a:lnTo>
                  <a:pt x="631147" y="631146"/>
                </a:lnTo>
                <a:lnTo>
                  <a:pt x="0" y="63114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6900635" y="4050669"/>
            <a:ext cx="283780" cy="283780"/>
          </a:xfrm>
          <a:custGeom>
            <a:avLst/>
            <a:gdLst/>
            <a:ahLst/>
            <a:cxnLst/>
            <a:rect l="l" t="t" r="r" b="b"/>
            <a:pathLst>
              <a:path w="283780" h="283780">
                <a:moveTo>
                  <a:pt x="0" y="0"/>
                </a:moveTo>
                <a:lnTo>
                  <a:pt x="283780" y="0"/>
                </a:lnTo>
                <a:lnTo>
                  <a:pt x="283780" y="283781"/>
                </a:lnTo>
                <a:lnTo>
                  <a:pt x="0" y="28378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7125192" y="4866481"/>
            <a:ext cx="554037" cy="554037"/>
          </a:xfrm>
          <a:custGeom>
            <a:avLst/>
            <a:gdLst/>
            <a:ahLst/>
            <a:cxnLst/>
            <a:rect l="l" t="t" r="r" b="b"/>
            <a:pathLst>
              <a:path w="554037" h="554037">
                <a:moveTo>
                  <a:pt x="0" y="0"/>
                </a:moveTo>
                <a:lnTo>
                  <a:pt x="554037" y="0"/>
                </a:lnTo>
                <a:lnTo>
                  <a:pt x="554037" y="554038"/>
                </a:lnTo>
                <a:lnTo>
                  <a:pt x="0" y="55403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8575798" y="1329493"/>
            <a:ext cx="9153110" cy="2187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916"/>
              </a:lnSpc>
              <a:spcBef>
                <a:spcPct val="0"/>
              </a:spcBef>
            </a:pPr>
            <a:r>
              <a:rPr lang="en-US" sz="12083">
                <a:solidFill>
                  <a:srgbClr val="E9EAEC"/>
                </a:solidFill>
                <a:latin typeface="Poppins Ultra-Bold"/>
              </a:rPr>
              <a:t>Thank You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106569" y="3355344"/>
            <a:ext cx="6622339" cy="4772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521"/>
              </a:lnSpc>
            </a:pPr>
            <a:r>
              <a:rPr lang="en-US" sz="5372">
                <a:solidFill>
                  <a:srgbClr val="E9EAEC"/>
                </a:solidFill>
                <a:latin typeface="Poppins Medium"/>
              </a:rPr>
              <a:t>For Your Attention!</a:t>
            </a:r>
          </a:p>
          <a:p>
            <a:pPr algn="r">
              <a:lnSpc>
                <a:spcPts val="7521"/>
              </a:lnSpc>
            </a:pPr>
            <a:endParaRPr lang="en-US" sz="5372">
              <a:solidFill>
                <a:srgbClr val="E9EAEC"/>
              </a:solidFill>
              <a:latin typeface="Poppins Medium"/>
            </a:endParaRPr>
          </a:p>
          <a:p>
            <a:pPr algn="r">
              <a:lnSpc>
                <a:spcPts val="7521"/>
              </a:lnSpc>
              <a:spcBef>
                <a:spcPct val="0"/>
              </a:spcBef>
            </a:pPr>
            <a:r>
              <a:rPr lang="en-US" sz="5372">
                <a:solidFill>
                  <a:srgbClr val="E9EAEC"/>
                </a:solidFill>
                <a:latin typeface="Poppins Medium"/>
              </a:rPr>
              <a:t>Questions, Comments, and Thoughts?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126497" y="8017634"/>
            <a:ext cx="6464017" cy="1853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906"/>
              </a:lnSpc>
            </a:pPr>
            <a:r>
              <a:rPr lang="en-US" sz="3504" dirty="0">
                <a:solidFill>
                  <a:srgbClr val="E9EAEC"/>
                </a:solidFill>
                <a:latin typeface="Poppins Medium"/>
              </a:rPr>
              <a:t>Becky Brasfield</a:t>
            </a:r>
          </a:p>
          <a:p>
            <a:pPr algn="r">
              <a:lnSpc>
                <a:spcPts val="4906"/>
              </a:lnSpc>
              <a:spcBef>
                <a:spcPct val="0"/>
              </a:spcBef>
            </a:pPr>
            <a:r>
              <a:rPr lang="en-US" sz="3504" dirty="0">
                <a:solidFill>
                  <a:srgbClr val="E9EAEC"/>
                </a:solidFill>
                <a:latin typeface="Poppins Medium"/>
                <a:hlinkClick r:id="rId14"/>
              </a:rPr>
              <a:t>brasfieldmail@gmail.com</a:t>
            </a:r>
            <a:endParaRPr lang="en-US" sz="3504" dirty="0">
              <a:solidFill>
                <a:srgbClr val="E9EAEC"/>
              </a:solidFill>
              <a:latin typeface="Poppins Medium"/>
            </a:endParaRPr>
          </a:p>
          <a:p>
            <a:pPr algn="r">
              <a:lnSpc>
                <a:spcPts val="4906"/>
              </a:lnSpc>
              <a:spcBef>
                <a:spcPct val="0"/>
              </a:spcBef>
            </a:pPr>
            <a:r>
              <a:rPr lang="en-US" sz="3504" dirty="0">
                <a:solidFill>
                  <a:srgbClr val="E9EAEC"/>
                </a:solidFill>
                <a:latin typeface="Poppins Medium"/>
              </a:rPr>
              <a:t>www.beckybrasfield.com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6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438589" y="6679785"/>
            <a:ext cx="11549891" cy="10087625"/>
            <a:chOff x="0" y="0"/>
            <a:chExt cx="930621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30621" cy="812800"/>
            </a:xfrm>
            <a:custGeom>
              <a:avLst/>
              <a:gdLst/>
              <a:ahLst/>
              <a:cxnLst/>
              <a:rect l="l" t="t" r="r" b="b"/>
              <a:pathLst>
                <a:path w="930621" h="812800">
                  <a:moveTo>
                    <a:pt x="465310" y="0"/>
                  </a:moveTo>
                  <a:cubicBezTo>
                    <a:pt x="208327" y="0"/>
                    <a:pt x="0" y="181951"/>
                    <a:pt x="0" y="406400"/>
                  </a:cubicBezTo>
                  <a:cubicBezTo>
                    <a:pt x="0" y="630849"/>
                    <a:pt x="208327" y="812800"/>
                    <a:pt x="465310" y="812800"/>
                  </a:cubicBezTo>
                  <a:cubicBezTo>
                    <a:pt x="722294" y="812800"/>
                    <a:pt x="930621" y="630849"/>
                    <a:pt x="930621" y="406400"/>
                  </a:cubicBezTo>
                  <a:cubicBezTo>
                    <a:pt x="930621" y="181951"/>
                    <a:pt x="722294" y="0"/>
                    <a:pt x="465310" y="0"/>
                  </a:cubicBezTo>
                  <a:close/>
                </a:path>
              </a:pathLst>
            </a:custGeom>
            <a:solidFill>
              <a:srgbClr val="E9EAE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87246" y="38100"/>
              <a:ext cx="756129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128851" y="-2298180"/>
            <a:ext cx="10087625" cy="10087625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EAEC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9441410" y="-1287892"/>
            <a:ext cx="13160195" cy="13160195"/>
          </a:xfrm>
          <a:custGeom>
            <a:avLst/>
            <a:gdLst/>
            <a:ahLst/>
            <a:cxnLst/>
            <a:rect l="l" t="t" r="r" b="b"/>
            <a:pathLst>
              <a:path w="13160195" h="13160195">
                <a:moveTo>
                  <a:pt x="13160195" y="0"/>
                </a:moveTo>
                <a:lnTo>
                  <a:pt x="0" y="0"/>
                </a:lnTo>
                <a:lnTo>
                  <a:pt x="0" y="13160194"/>
                </a:lnTo>
                <a:lnTo>
                  <a:pt x="13160195" y="13160194"/>
                </a:lnTo>
                <a:lnTo>
                  <a:pt x="13160195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-850449" y="8675400"/>
            <a:ext cx="6060199" cy="582900"/>
            <a:chOff x="0" y="0"/>
            <a:chExt cx="1596102" cy="15352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596102" cy="153521"/>
            </a:xfrm>
            <a:custGeom>
              <a:avLst/>
              <a:gdLst/>
              <a:ahLst/>
              <a:cxnLst/>
              <a:rect l="l" t="t" r="r" b="b"/>
              <a:pathLst>
                <a:path w="1596102" h="153521">
                  <a:moveTo>
                    <a:pt x="76760" y="0"/>
                  </a:moveTo>
                  <a:lnTo>
                    <a:pt x="1519341" y="0"/>
                  </a:lnTo>
                  <a:cubicBezTo>
                    <a:pt x="1539700" y="0"/>
                    <a:pt x="1559224" y="8087"/>
                    <a:pt x="1573619" y="22483"/>
                  </a:cubicBezTo>
                  <a:cubicBezTo>
                    <a:pt x="1588015" y="36878"/>
                    <a:pt x="1596102" y="56402"/>
                    <a:pt x="1596102" y="76760"/>
                  </a:cubicBezTo>
                  <a:lnTo>
                    <a:pt x="1596102" y="76760"/>
                  </a:lnTo>
                  <a:cubicBezTo>
                    <a:pt x="1596102" y="119154"/>
                    <a:pt x="1561735" y="153521"/>
                    <a:pt x="1519341" y="153521"/>
                  </a:cubicBezTo>
                  <a:lnTo>
                    <a:pt x="76760" y="153521"/>
                  </a:lnTo>
                  <a:cubicBezTo>
                    <a:pt x="56402" y="153521"/>
                    <a:pt x="36878" y="145434"/>
                    <a:pt x="22483" y="131038"/>
                  </a:cubicBezTo>
                  <a:cubicBezTo>
                    <a:pt x="8087" y="116643"/>
                    <a:pt x="0" y="97119"/>
                    <a:pt x="0" y="76760"/>
                  </a:cubicBezTo>
                  <a:lnTo>
                    <a:pt x="0" y="76760"/>
                  </a:lnTo>
                  <a:cubicBezTo>
                    <a:pt x="0" y="56402"/>
                    <a:pt x="8087" y="36878"/>
                    <a:pt x="22483" y="22483"/>
                  </a:cubicBezTo>
                  <a:cubicBezTo>
                    <a:pt x="36878" y="8087"/>
                    <a:pt x="56402" y="0"/>
                    <a:pt x="76760" y="0"/>
                  </a:cubicBezTo>
                  <a:close/>
                </a:path>
              </a:pathLst>
            </a:custGeom>
            <a:solidFill>
              <a:srgbClr val="E9EAEC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596102" cy="1916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2806505" y="6354688"/>
            <a:ext cx="3215002" cy="3494567"/>
          </a:xfrm>
          <a:custGeom>
            <a:avLst/>
            <a:gdLst/>
            <a:ahLst/>
            <a:cxnLst/>
            <a:rect l="l" t="t" r="r" b="b"/>
            <a:pathLst>
              <a:path w="3215002" h="3494567">
                <a:moveTo>
                  <a:pt x="0" y="0"/>
                </a:moveTo>
                <a:lnTo>
                  <a:pt x="3215002" y="0"/>
                </a:lnTo>
                <a:lnTo>
                  <a:pt x="3215002" y="3494567"/>
                </a:lnTo>
                <a:lnTo>
                  <a:pt x="0" y="34945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0440775" y="410564"/>
            <a:ext cx="7322462" cy="4881641"/>
          </a:xfrm>
          <a:custGeom>
            <a:avLst/>
            <a:gdLst/>
            <a:ahLst/>
            <a:cxnLst/>
            <a:rect l="l" t="t" r="r" b="b"/>
            <a:pathLst>
              <a:path w="7322462" h="4881641">
                <a:moveTo>
                  <a:pt x="0" y="0"/>
                </a:moveTo>
                <a:lnTo>
                  <a:pt x="7322462" y="0"/>
                </a:lnTo>
                <a:lnTo>
                  <a:pt x="7322462" y="4881641"/>
                </a:lnTo>
                <a:lnTo>
                  <a:pt x="0" y="48816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563381" y="197131"/>
            <a:ext cx="8135278" cy="330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37"/>
              </a:lnSpc>
            </a:pPr>
            <a:r>
              <a:rPr lang="en-US" sz="7114">
                <a:solidFill>
                  <a:srgbClr val="E9EAEC"/>
                </a:solidFill>
                <a:latin typeface="Poppins Ultra-Bold"/>
              </a:rPr>
              <a:t>365 Peer Professionals Leading Change!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55211" y="3426106"/>
            <a:ext cx="8078675" cy="42807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41030" lvl="1" indent="-320515">
              <a:lnSpc>
                <a:spcPts val="4156"/>
              </a:lnSpc>
              <a:buFont typeface="Arial"/>
              <a:buChar char="•"/>
            </a:pPr>
            <a:r>
              <a:rPr lang="en-US" sz="2969" dirty="0">
                <a:solidFill>
                  <a:srgbClr val="E9EAEC"/>
                </a:solidFill>
                <a:latin typeface="Poppins Medium"/>
              </a:rPr>
              <a:t>Welcome</a:t>
            </a:r>
          </a:p>
          <a:p>
            <a:pPr marL="641030" lvl="1" indent="-320515">
              <a:lnSpc>
                <a:spcPts val="4156"/>
              </a:lnSpc>
              <a:buFont typeface="Arial"/>
              <a:buChar char="•"/>
            </a:pPr>
            <a:r>
              <a:rPr lang="en-US" sz="2969" dirty="0">
                <a:solidFill>
                  <a:srgbClr val="E9EAEC"/>
                </a:solidFill>
                <a:latin typeface="Poppins Medium"/>
              </a:rPr>
              <a:t>Introduction </a:t>
            </a:r>
          </a:p>
          <a:p>
            <a:pPr marL="641030" lvl="1" indent="-320515">
              <a:lnSpc>
                <a:spcPts val="4156"/>
              </a:lnSpc>
              <a:buFont typeface="Arial"/>
              <a:buChar char="•"/>
            </a:pPr>
            <a:r>
              <a:rPr lang="en-US" sz="2969" dirty="0">
                <a:solidFill>
                  <a:srgbClr val="E9EAEC"/>
                </a:solidFill>
                <a:latin typeface="Poppins Medium"/>
              </a:rPr>
              <a:t>Objectives of 365 Individual &amp; Systems </a:t>
            </a:r>
          </a:p>
          <a:p>
            <a:pPr marL="320515" lvl="1">
              <a:lnSpc>
                <a:spcPts val="4156"/>
              </a:lnSpc>
            </a:pPr>
            <a:r>
              <a:rPr lang="en-US" sz="2969" dirty="0">
                <a:solidFill>
                  <a:srgbClr val="E9EAEC"/>
                </a:solidFill>
                <a:latin typeface="Poppins Medium"/>
              </a:rPr>
              <a:t>    Peer Transformation</a:t>
            </a:r>
          </a:p>
          <a:p>
            <a:pPr marL="777715" lvl="1" indent="-457200">
              <a:lnSpc>
                <a:spcPts val="4156"/>
              </a:lnSpc>
              <a:buFont typeface="Arial" panose="020B0604020202020204" pitchFamily="34" charset="0"/>
              <a:buChar char="•"/>
            </a:pPr>
            <a:r>
              <a:rPr lang="en-US" sz="2969" dirty="0">
                <a:solidFill>
                  <a:srgbClr val="E9EAEC"/>
                </a:solidFill>
                <a:latin typeface="Poppins Medium"/>
              </a:rPr>
              <a:t>Mini-Activity</a:t>
            </a:r>
          </a:p>
          <a:p>
            <a:pPr marL="641030" lvl="1" indent="-320515">
              <a:lnSpc>
                <a:spcPts val="4156"/>
              </a:lnSpc>
              <a:buFont typeface="Arial"/>
              <a:buChar char="•"/>
            </a:pPr>
            <a:r>
              <a:rPr lang="en-US" sz="2969" dirty="0">
                <a:solidFill>
                  <a:srgbClr val="E9EAEC"/>
                </a:solidFill>
                <a:latin typeface="Poppins Medium"/>
              </a:rPr>
              <a:t>Breakout Sessions</a:t>
            </a:r>
          </a:p>
          <a:p>
            <a:pPr marL="641030" lvl="1" indent="-320515">
              <a:lnSpc>
                <a:spcPts val="4156"/>
              </a:lnSpc>
              <a:buFont typeface="Arial"/>
              <a:buChar char="•"/>
            </a:pPr>
            <a:r>
              <a:rPr lang="en-US" sz="2969" dirty="0">
                <a:solidFill>
                  <a:srgbClr val="E9EAEC"/>
                </a:solidFill>
                <a:latin typeface="Poppins Medium"/>
              </a:rPr>
              <a:t>Debrief</a:t>
            </a:r>
          </a:p>
          <a:p>
            <a:pPr marL="641030" lvl="1" indent="-320515">
              <a:lnSpc>
                <a:spcPts val="4156"/>
              </a:lnSpc>
              <a:buFont typeface="Arial"/>
              <a:buChar char="•"/>
            </a:pPr>
            <a:r>
              <a:rPr lang="en-US" sz="2969" dirty="0">
                <a:solidFill>
                  <a:srgbClr val="E9EAEC"/>
                </a:solidFill>
                <a:latin typeface="Poppins Medium"/>
              </a:rPr>
              <a:t>Questions and Answers (Q&amp;A)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6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21348" y="3055198"/>
            <a:ext cx="20930696" cy="8662536"/>
            <a:chOff x="0" y="0"/>
            <a:chExt cx="5512611" cy="22814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12611" cy="2281491"/>
            </a:xfrm>
            <a:custGeom>
              <a:avLst/>
              <a:gdLst/>
              <a:ahLst/>
              <a:cxnLst/>
              <a:rect l="l" t="t" r="r" b="b"/>
              <a:pathLst>
                <a:path w="5512611" h="2281491">
                  <a:moveTo>
                    <a:pt x="0" y="0"/>
                  </a:moveTo>
                  <a:lnTo>
                    <a:pt x="5512611" y="0"/>
                  </a:lnTo>
                  <a:lnTo>
                    <a:pt x="5512611" y="2281491"/>
                  </a:lnTo>
                  <a:lnTo>
                    <a:pt x="0" y="2281491"/>
                  </a:lnTo>
                  <a:close/>
                </a:path>
              </a:pathLst>
            </a:custGeom>
            <a:solidFill>
              <a:srgbClr val="E9EAE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512611" cy="23195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2612874"/>
            <a:ext cx="16230600" cy="6828508"/>
            <a:chOff x="0" y="0"/>
            <a:chExt cx="4274726" cy="179845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1798455"/>
            </a:xfrm>
            <a:custGeom>
              <a:avLst/>
              <a:gdLst/>
              <a:ahLst/>
              <a:cxnLst/>
              <a:rect l="l" t="t" r="r" b="b"/>
              <a:pathLst>
                <a:path w="4274726" h="1798455">
                  <a:moveTo>
                    <a:pt x="35298" y="0"/>
                  </a:moveTo>
                  <a:lnTo>
                    <a:pt x="4239428" y="0"/>
                  </a:lnTo>
                  <a:cubicBezTo>
                    <a:pt x="4248790" y="0"/>
                    <a:pt x="4257768" y="3719"/>
                    <a:pt x="4264387" y="10338"/>
                  </a:cubicBezTo>
                  <a:cubicBezTo>
                    <a:pt x="4271007" y="16958"/>
                    <a:pt x="4274726" y="25936"/>
                    <a:pt x="4274726" y="35298"/>
                  </a:cubicBezTo>
                  <a:lnTo>
                    <a:pt x="4274726" y="1763157"/>
                  </a:lnTo>
                  <a:cubicBezTo>
                    <a:pt x="4274726" y="1772519"/>
                    <a:pt x="4271007" y="1781497"/>
                    <a:pt x="4264387" y="1788116"/>
                  </a:cubicBezTo>
                  <a:cubicBezTo>
                    <a:pt x="4257768" y="1794736"/>
                    <a:pt x="4248790" y="1798455"/>
                    <a:pt x="4239428" y="1798455"/>
                  </a:cubicBezTo>
                  <a:lnTo>
                    <a:pt x="35298" y="1798455"/>
                  </a:lnTo>
                  <a:cubicBezTo>
                    <a:pt x="25936" y="1798455"/>
                    <a:pt x="16958" y="1794736"/>
                    <a:pt x="10338" y="1788116"/>
                  </a:cubicBezTo>
                  <a:cubicBezTo>
                    <a:pt x="3719" y="1781497"/>
                    <a:pt x="0" y="1772519"/>
                    <a:pt x="0" y="1763157"/>
                  </a:cubicBezTo>
                  <a:lnTo>
                    <a:pt x="0" y="35298"/>
                  </a:lnTo>
                  <a:cubicBezTo>
                    <a:pt x="0" y="25936"/>
                    <a:pt x="3719" y="16958"/>
                    <a:pt x="10338" y="10338"/>
                  </a:cubicBezTo>
                  <a:cubicBezTo>
                    <a:pt x="16958" y="3719"/>
                    <a:pt x="25936" y="0"/>
                    <a:pt x="3529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4765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18365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925298" y="3228688"/>
            <a:ext cx="2974729" cy="2974729"/>
          </a:xfrm>
          <a:custGeom>
            <a:avLst/>
            <a:gdLst/>
            <a:ahLst/>
            <a:cxnLst/>
            <a:rect l="l" t="t" r="r" b="b"/>
            <a:pathLst>
              <a:path w="2974729" h="2974729">
                <a:moveTo>
                  <a:pt x="0" y="0"/>
                </a:moveTo>
                <a:lnTo>
                  <a:pt x="2974729" y="0"/>
                </a:lnTo>
                <a:lnTo>
                  <a:pt x="2974729" y="2974728"/>
                </a:lnTo>
                <a:lnTo>
                  <a:pt x="0" y="29747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2222787" y="3501313"/>
            <a:ext cx="2379751" cy="237975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D02C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3863443" y="5832376"/>
            <a:ext cx="2974729" cy="2974729"/>
          </a:xfrm>
          <a:custGeom>
            <a:avLst/>
            <a:gdLst/>
            <a:ahLst/>
            <a:cxnLst/>
            <a:rect l="l" t="t" r="r" b="b"/>
            <a:pathLst>
              <a:path w="2974729" h="2974729">
                <a:moveTo>
                  <a:pt x="0" y="0"/>
                </a:moveTo>
                <a:lnTo>
                  <a:pt x="2974729" y="0"/>
                </a:lnTo>
                <a:lnTo>
                  <a:pt x="2974729" y="2974729"/>
                </a:lnTo>
                <a:lnTo>
                  <a:pt x="0" y="29747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4160932" y="6105002"/>
            <a:ext cx="2379751" cy="2379751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D02C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2803754" y="3750411"/>
            <a:ext cx="1217817" cy="1621791"/>
          </a:xfrm>
          <a:custGeom>
            <a:avLst/>
            <a:gdLst/>
            <a:ahLst/>
            <a:cxnLst/>
            <a:rect l="l" t="t" r="r" b="b"/>
            <a:pathLst>
              <a:path w="1217817" h="1621791">
                <a:moveTo>
                  <a:pt x="0" y="0"/>
                </a:moveTo>
                <a:lnTo>
                  <a:pt x="1217817" y="0"/>
                </a:lnTo>
                <a:lnTo>
                  <a:pt x="1217817" y="1621790"/>
                </a:lnTo>
                <a:lnTo>
                  <a:pt x="0" y="16217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16744950" y="-981075"/>
            <a:ext cx="2864398" cy="2864398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EAEC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5858243" y="451124"/>
            <a:ext cx="603155" cy="603155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EAEC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6047633" y="1277496"/>
            <a:ext cx="827529" cy="827529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EAEC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14892140" y="6629346"/>
            <a:ext cx="1360705" cy="1380789"/>
          </a:xfrm>
          <a:custGeom>
            <a:avLst/>
            <a:gdLst/>
            <a:ahLst/>
            <a:cxnLst/>
            <a:rect l="l" t="t" r="r" b="b"/>
            <a:pathLst>
              <a:path w="1360705" h="1380789">
                <a:moveTo>
                  <a:pt x="0" y="0"/>
                </a:moveTo>
                <a:lnTo>
                  <a:pt x="1360705" y="0"/>
                </a:lnTo>
                <a:lnTo>
                  <a:pt x="1360705" y="1380789"/>
                </a:lnTo>
                <a:lnTo>
                  <a:pt x="0" y="13807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1235982" y="222099"/>
            <a:ext cx="14336511" cy="2019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37"/>
              </a:lnSpc>
            </a:pPr>
            <a:r>
              <a:rPr lang="en-US" sz="7114">
                <a:solidFill>
                  <a:srgbClr val="E9EAEC"/>
                </a:solidFill>
                <a:latin typeface="Poppins Bold"/>
              </a:rPr>
              <a:t>Becky Brasfield, CRSS, CPRP</a:t>
            </a:r>
          </a:p>
          <a:p>
            <a:pPr algn="ctr">
              <a:lnSpc>
                <a:spcPts val="6857"/>
              </a:lnSpc>
            </a:pPr>
            <a:r>
              <a:rPr lang="en-US" sz="5714">
                <a:solidFill>
                  <a:srgbClr val="E9EAEC"/>
                </a:solidFill>
                <a:latin typeface="Poppins Bold"/>
              </a:rPr>
              <a:t>Certified Recovery Support Specialist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4900027" y="3492581"/>
            <a:ext cx="7528934" cy="682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90"/>
              </a:lnSpc>
            </a:pPr>
            <a:r>
              <a:rPr lang="en-US" sz="4325">
                <a:solidFill>
                  <a:srgbClr val="333652"/>
                </a:solidFill>
                <a:latin typeface="Poppins Ultra-Bold"/>
              </a:rPr>
              <a:t>Peer Support Specialist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253145" y="6166021"/>
            <a:ext cx="7610298" cy="737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524"/>
              </a:lnSpc>
            </a:pPr>
            <a:r>
              <a:rPr lang="en-US" sz="4604">
                <a:solidFill>
                  <a:srgbClr val="333652"/>
                </a:solidFill>
                <a:latin typeface="Poppins Ultra-Bold"/>
              </a:rPr>
              <a:t>Policy Researcher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4900027" y="4172623"/>
            <a:ext cx="12359273" cy="2332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6455" lvl="1" indent="-288227">
              <a:lnSpc>
                <a:spcPts val="3738"/>
              </a:lnSpc>
              <a:buFont typeface="Arial"/>
              <a:buChar char="•"/>
            </a:pPr>
            <a:r>
              <a:rPr lang="en-US" sz="2670">
                <a:solidFill>
                  <a:srgbClr val="333652"/>
                </a:solidFill>
                <a:latin typeface="Poppins Medium"/>
              </a:rPr>
              <a:t>10+ years of experience in the field of peer support</a:t>
            </a:r>
          </a:p>
          <a:p>
            <a:pPr marL="576455" lvl="1" indent="-288227">
              <a:lnSpc>
                <a:spcPts val="3738"/>
              </a:lnSpc>
              <a:buFont typeface="Arial"/>
              <a:buChar char="•"/>
            </a:pPr>
            <a:r>
              <a:rPr lang="en-US" sz="2670">
                <a:solidFill>
                  <a:srgbClr val="333652"/>
                </a:solidFill>
                <a:latin typeface="Poppins Medium"/>
              </a:rPr>
              <a:t>B.S. in Psychology, M.A. in Sociology (University of Illinois at Urbana)</a:t>
            </a:r>
          </a:p>
          <a:p>
            <a:pPr marL="576455" lvl="1" indent="-288227">
              <a:lnSpc>
                <a:spcPts val="3738"/>
              </a:lnSpc>
              <a:buFont typeface="Arial"/>
              <a:buChar char="•"/>
            </a:pPr>
            <a:r>
              <a:rPr lang="en-US" sz="2670">
                <a:solidFill>
                  <a:srgbClr val="333652"/>
                </a:solidFill>
                <a:latin typeface="Poppins Medium"/>
              </a:rPr>
              <a:t>Experience: Residential, Corporate, Non-profit</a:t>
            </a:r>
          </a:p>
          <a:p>
            <a:pPr marL="576455" lvl="1" indent="-288227">
              <a:lnSpc>
                <a:spcPts val="3738"/>
              </a:lnSpc>
              <a:buFont typeface="Arial"/>
              <a:buChar char="•"/>
            </a:pPr>
            <a:r>
              <a:rPr lang="en-US" sz="2670">
                <a:solidFill>
                  <a:srgbClr val="333652"/>
                </a:solidFill>
                <a:latin typeface="Poppins Medium"/>
              </a:rPr>
              <a:t>President, NAMI Illinois Alliance of Peer Professionals </a:t>
            </a:r>
          </a:p>
          <a:p>
            <a:pPr algn="just">
              <a:lnSpc>
                <a:spcPts val="3738"/>
              </a:lnSpc>
              <a:spcBef>
                <a:spcPct val="0"/>
              </a:spcBef>
            </a:pPr>
            <a:endParaRPr lang="en-US" sz="2670">
              <a:solidFill>
                <a:srgbClr val="333652"/>
              </a:solidFill>
              <a:latin typeface="Poppins Medium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4900027" y="6897052"/>
            <a:ext cx="8963416" cy="2234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7369" lvl="1" indent="-288685">
              <a:lnSpc>
                <a:spcPts val="3743"/>
              </a:lnSpc>
              <a:buFont typeface="Arial"/>
              <a:buChar char="•"/>
            </a:pPr>
            <a:r>
              <a:rPr lang="en-US" sz="2674" dirty="0">
                <a:solidFill>
                  <a:srgbClr val="333652"/>
                </a:solidFill>
                <a:latin typeface="Poppins"/>
              </a:rPr>
              <a:t>2023 Human Services Research Institute Behavioral Health Policy Research Fellow</a:t>
            </a:r>
          </a:p>
          <a:p>
            <a:pPr marL="577369" lvl="1" indent="-288685">
              <a:lnSpc>
                <a:spcPts val="3743"/>
              </a:lnSpc>
              <a:buFont typeface="Arial"/>
              <a:buChar char="•"/>
            </a:pPr>
            <a:r>
              <a:rPr lang="en-US" sz="2674" dirty="0">
                <a:solidFill>
                  <a:srgbClr val="333652"/>
                </a:solidFill>
                <a:latin typeface="Poppins"/>
              </a:rPr>
              <a:t>2024 Policy Researcher (Employment)</a:t>
            </a:r>
          </a:p>
          <a:p>
            <a:pPr marL="577369" lvl="1" indent="-288685">
              <a:lnSpc>
                <a:spcPts val="3743"/>
              </a:lnSpc>
              <a:buFont typeface="Arial"/>
              <a:buChar char="•"/>
            </a:pPr>
            <a:r>
              <a:rPr lang="en-US" sz="2674" dirty="0">
                <a:solidFill>
                  <a:srgbClr val="333652"/>
                </a:solidFill>
                <a:latin typeface="Poppins"/>
              </a:rPr>
              <a:t>Cook County Safety &amp; Justice Racial Equity Fellow</a:t>
            </a:r>
          </a:p>
          <a:p>
            <a:pPr algn="just">
              <a:lnSpc>
                <a:spcPts val="2483"/>
              </a:lnSpc>
              <a:spcBef>
                <a:spcPct val="0"/>
              </a:spcBef>
            </a:pPr>
            <a:endParaRPr lang="en-US" sz="2674" dirty="0">
              <a:solidFill>
                <a:srgbClr val="333652"/>
              </a:solidFill>
              <a:latin typeface="Poppi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6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780840" y="-127267"/>
            <a:ext cx="10414267" cy="10414267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EAEC"/>
            </a:solidFill>
            <a:ln w="581025" cap="sq">
              <a:solidFill>
                <a:srgbClr val="393838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286573" y="2322217"/>
            <a:ext cx="5642566" cy="5642566"/>
          </a:xfrm>
          <a:custGeom>
            <a:avLst/>
            <a:gdLst/>
            <a:ahLst/>
            <a:cxnLst/>
            <a:rect l="l" t="t" r="r" b="b"/>
            <a:pathLst>
              <a:path w="5642566" h="5642566">
                <a:moveTo>
                  <a:pt x="0" y="0"/>
                </a:moveTo>
                <a:lnTo>
                  <a:pt x="5642567" y="0"/>
                </a:lnTo>
                <a:lnTo>
                  <a:pt x="5642567" y="5642566"/>
                </a:lnTo>
                <a:lnTo>
                  <a:pt x="0" y="56425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3568678" y="660589"/>
            <a:ext cx="4419295" cy="4419277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25046" r="-25046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3081945" y="-641600"/>
            <a:ext cx="1670300" cy="167030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EAEC"/>
            </a:solidFill>
            <a:ln cap="sq">
              <a:noFill/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081945" y="9451850"/>
            <a:ext cx="1670300" cy="167030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EAEC"/>
            </a:solidFill>
            <a:ln cap="sq">
              <a:noFill/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435177" y="7964783"/>
            <a:ext cx="691326" cy="691326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EAEC"/>
            </a:solidFill>
            <a:ln cap="sq">
              <a:noFill/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2435177" y="1413699"/>
            <a:ext cx="691326" cy="691326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EAEC"/>
            </a:solidFill>
            <a:ln cap="sq">
              <a:noFill/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13126502" y="5079867"/>
            <a:ext cx="4419295" cy="4419277"/>
            <a:chOff x="0" y="0"/>
            <a:chExt cx="6350000" cy="634997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l="-25046" r="-25046"/>
              </a:stretch>
            </a:blipFill>
          </p:spPr>
        </p:sp>
      </p:grpSp>
      <p:sp>
        <p:nvSpPr>
          <p:cNvPr id="22" name="TextBox 22"/>
          <p:cNvSpPr txBox="1"/>
          <p:nvPr/>
        </p:nvSpPr>
        <p:spPr>
          <a:xfrm>
            <a:off x="1028700" y="1692687"/>
            <a:ext cx="11088544" cy="8516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89"/>
              </a:lnSpc>
            </a:pPr>
            <a:r>
              <a:rPr lang="en-US" sz="2635" dirty="0">
                <a:solidFill>
                  <a:srgbClr val="FAD02C"/>
                </a:solidFill>
                <a:latin typeface="Poppins Bold"/>
              </a:rPr>
              <a:t>Project Stared in 2021</a:t>
            </a:r>
          </a:p>
          <a:p>
            <a:pPr marL="569050" lvl="1" indent="-284525" algn="just">
              <a:lnSpc>
                <a:spcPts val="3689"/>
              </a:lnSpc>
              <a:buFont typeface="Arial"/>
              <a:buChar char="•"/>
            </a:pPr>
            <a:r>
              <a:rPr lang="en-US" sz="2635" dirty="0">
                <a:solidFill>
                  <a:srgbClr val="FAD02C"/>
                </a:solidFill>
                <a:latin typeface="Poppins"/>
              </a:rPr>
              <a:t>Employed as a </a:t>
            </a:r>
            <a:r>
              <a:rPr lang="en-US" sz="2635" dirty="0">
                <a:solidFill>
                  <a:srgbClr val="FAD02C"/>
                </a:solidFill>
                <a:latin typeface="Poppins Medium"/>
              </a:rPr>
              <a:t>Recovery Support Specialist </a:t>
            </a:r>
          </a:p>
          <a:p>
            <a:pPr marL="569050" lvl="1" indent="-284525" algn="just">
              <a:lnSpc>
                <a:spcPts val="3689"/>
              </a:lnSpc>
              <a:buFont typeface="Arial"/>
              <a:buChar char="•"/>
            </a:pPr>
            <a:r>
              <a:rPr lang="en-US" sz="2635" dirty="0">
                <a:solidFill>
                  <a:srgbClr val="FAD02C"/>
                </a:solidFill>
                <a:latin typeface="Poppins"/>
              </a:rPr>
              <a:t>Drop-In Center (Community Counseling Centers of Chicago)</a:t>
            </a:r>
          </a:p>
          <a:p>
            <a:pPr marL="569050" lvl="1" indent="-284525" algn="just">
              <a:lnSpc>
                <a:spcPts val="3689"/>
              </a:lnSpc>
              <a:buFont typeface="Arial"/>
              <a:buChar char="•"/>
            </a:pPr>
            <a:r>
              <a:rPr lang="en-US" sz="2635" dirty="0">
                <a:solidFill>
                  <a:srgbClr val="FAD02C"/>
                </a:solidFill>
                <a:latin typeface="Poppins"/>
              </a:rPr>
              <a:t>Pandemic (in-person support, social connection)</a:t>
            </a:r>
          </a:p>
          <a:p>
            <a:pPr algn="just">
              <a:lnSpc>
                <a:spcPts val="3689"/>
              </a:lnSpc>
            </a:pPr>
            <a:endParaRPr lang="en-US" sz="2635" dirty="0">
              <a:solidFill>
                <a:srgbClr val="FAD02C"/>
              </a:solidFill>
              <a:latin typeface="Poppins"/>
            </a:endParaRPr>
          </a:p>
          <a:p>
            <a:pPr algn="just">
              <a:lnSpc>
                <a:spcPts val="3689"/>
              </a:lnSpc>
            </a:pPr>
            <a:r>
              <a:rPr lang="en-US" sz="2635" dirty="0">
                <a:solidFill>
                  <a:srgbClr val="FAD02C"/>
                </a:solidFill>
                <a:latin typeface="Poppins Bold"/>
              </a:rPr>
              <a:t>Identifying an Existing Need/Demand</a:t>
            </a:r>
          </a:p>
          <a:p>
            <a:pPr marL="569050" lvl="1" indent="-284525" algn="just">
              <a:lnSpc>
                <a:spcPts val="3689"/>
              </a:lnSpc>
              <a:buFont typeface="Arial"/>
              <a:buChar char="•"/>
            </a:pPr>
            <a:r>
              <a:rPr lang="en-US" sz="2635" dirty="0">
                <a:solidFill>
                  <a:srgbClr val="FAD02C"/>
                </a:solidFill>
                <a:latin typeface="Poppins"/>
              </a:rPr>
              <a:t>Many Peer Professionals tasked with group support</a:t>
            </a:r>
          </a:p>
          <a:p>
            <a:pPr marL="569050" lvl="1" indent="-284525" algn="just">
              <a:lnSpc>
                <a:spcPts val="3689"/>
              </a:lnSpc>
              <a:buFont typeface="Arial"/>
              <a:buChar char="•"/>
            </a:pPr>
            <a:r>
              <a:rPr lang="en-US" sz="2635" dirty="0">
                <a:solidFill>
                  <a:srgbClr val="FAD02C"/>
                </a:solidFill>
                <a:latin typeface="Poppins"/>
              </a:rPr>
              <a:t>Daily and weekly, year after year</a:t>
            </a:r>
          </a:p>
          <a:p>
            <a:pPr algn="just">
              <a:lnSpc>
                <a:spcPts val="3689"/>
              </a:lnSpc>
            </a:pPr>
            <a:endParaRPr lang="en-US" sz="2635" dirty="0">
              <a:solidFill>
                <a:srgbClr val="FAD02C"/>
              </a:solidFill>
              <a:latin typeface="Poppins"/>
            </a:endParaRPr>
          </a:p>
          <a:p>
            <a:pPr algn="just">
              <a:lnSpc>
                <a:spcPts val="3689"/>
              </a:lnSpc>
            </a:pPr>
            <a:r>
              <a:rPr lang="en-US" sz="2635" dirty="0">
                <a:solidFill>
                  <a:srgbClr val="FAD02C"/>
                </a:solidFill>
                <a:latin typeface="Poppins Bold"/>
              </a:rPr>
              <a:t>Lack of Established Resource for Peer Specialists</a:t>
            </a:r>
          </a:p>
          <a:p>
            <a:pPr marL="569050" lvl="1" indent="-284525" algn="just">
              <a:lnSpc>
                <a:spcPts val="3689"/>
              </a:lnSpc>
              <a:buFont typeface="Arial"/>
              <a:buChar char="•"/>
            </a:pPr>
            <a:r>
              <a:rPr lang="en-US" sz="2635" dirty="0">
                <a:solidFill>
                  <a:srgbClr val="FAD02C"/>
                </a:solidFill>
                <a:latin typeface="Poppins Medium"/>
              </a:rPr>
              <a:t>Searching the internet and library for resources</a:t>
            </a:r>
          </a:p>
          <a:p>
            <a:pPr marL="569050" lvl="1" indent="-284525" algn="just">
              <a:lnSpc>
                <a:spcPts val="3689"/>
              </a:lnSpc>
              <a:buFont typeface="Arial"/>
              <a:buChar char="•"/>
            </a:pPr>
            <a:r>
              <a:rPr lang="en-US" sz="2635" dirty="0">
                <a:solidFill>
                  <a:srgbClr val="FAD02C"/>
                </a:solidFill>
                <a:latin typeface="Poppins"/>
              </a:rPr>
              <a:t>Not designed for peer professionals, repetitive, paywalls</a:t>
            </a:r>
          </a:p>
          <a:p>
            <a:pPr algn="just">
              <a:lnSpc>
                <a:spcPts val="3689"/>
              </a:lnSpc>
            </a:pPr>
            <a:endParaRPr lang="en-US" sz="2635" dirty="0">
              <a:solidFill>
                <a:srgbClr val="FAD02C"/>
              </a:solidFill>
              <a:latin typeface="Poppins"/>
            </a:endParaRPr>
          </a:p>
          <a:p>
            <a:pPr algn="just">
              <a:lnSpc>
                <a:spcPts val="3689"/>
              </a:lnSpc>
            </a:pPr>
            <a:r>
              <a:rPr lang="en-US" sz="2635" dirty="0">
                <a:solidFill>
                  <a:srgbClr val="FAD02C"/>
                </a:solidFill>
                <a:latin typeface="Poppins Bold"/>
              </a:rPr>
              <a:t>Leverage Values of Peer Support for 365 Peer Transformation</a:t>
            </a:r>
          </a:p>
          <a:p>
            <a:pPr marL="569050" lvl="1" indent="-284525" algn="just">
              <a:lnSpc>
                <a:spcPts val="3689"/>
              </a:lnSpc>
              <a:buFont typeface="Arial"/>
              <a:buChar char="•"/>
            </a:pPr>
            <a:r>
              <a:rPr lang="en-US" sz="2635" dirty="0">
                <a:solidFill>
                  <a:srgbClr val="FAD02C"/>
                </a:solidFill>
                <a:latin typeface="Poppins Medium"/>
              </a:rPr>
              <a:t>Development and Advancement of Peer Professionals and Peer-Based Services</a:t>
            </a:r>
          </a:p>
          <a:p>
            <a:pPr marL="569050" lvl="1" indent="-284525" algn="just">
              <a:lnSpc>
                <a:spcPts val="3689"/>
              </a:lnSpc>
              <a:buFont typeface="Arial"/>
              <a:buChar char="•"/>
            </a:pPr>
            <a:r>
              <a:rPr lang="en-US" sz="2635" dirty="0">
                <a:solidFill>
                  <a:srgbClr val="FAD02C"/>
                </a:solidFill>
                <a:latin typeface="Poppins"/>
              </a:rPr>
              <a:t>Created a resource to support Peer Workforce and Peers</a:t>
            </a:r>
          </a:p>
          <a:p>
            <a:pPr algn="just">
              <a:lnSpc>
                <a:spcPts val="3689"/>
              </a:lnSpc>
              <a:spcBef>
                <a:spcPct val="0"/>
              </a:spcBef>
            </a:pPr>
            <a:endParaRPr lang="en-US" sz="2635" dirty="0">
              <a:solidFill>
                <a:srgbClr val="FAD02C"/>
              </a:solidFill>
              <a:latin typeface="Poppins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028700" y="414338"/>
            <a:ext cx="12053245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37"/>
              </a:lnSpc>
            </a:pPr>
            <a:r>
              <a:rPr lang="en-US" sz="7114">
                <a:solidFill>
                  <a:srgbClr val="E9EAEC"/>
                </a:solidFill>
                <a:latin typeface="Poppins Ultra-Bold"/>
              </a:rPr>
              <a:t> 365 Peer Transformation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6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8179157" cy="5143500"/>
            <a:chOff x="0" y="0"/>
            <a:chExt cx="10905543" cy="6858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18557" b="18557"/>
            <a:stretch>
              <a:fillRect/>
            </a:stretch>
          </p:blipFill>
          <p:spPr>
            <a:xfrm>
              <a:off x="0" y="0"/>
              <a:ext cx="10905543" cy="6858000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0" y="5143500"/>
            <a:ext cx="8207732" cy="5566892"/>
            <a:chOff x="0" y="0"/>
            <a:chExt cx="2161707" cy="146617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61707" cy="1466177"/>
            </a:xfrm>
            <a:custGeom>
              <a:avLst/>
              <a:gdLst/>
              <a:ahLst/>
              <a:cxnLst/>
              <a:rect l="l" t="t" r="r" b="b"/>
              <a:pathLst>
                <a:path w="2161707" h="1466177">
                  <a:moveTo>
                    <a:pt x="0" y="0"/>
                  </a:moveTo>
                  <a:lnTo>
                    <a:pt x="2161707" y="0"/>
                  </a:lnTo>
                  <a:lnTo>
                    <a:pt x="2161707" y="1466177"/>
                  </a:lnTo>
                  <a:lnTo>
                    <a:pt x="0" y="1466177"/>
                  </a:lnTo>
                  <a:close/>
                </a:path>
              </a:pathLst>
            </a:custGeom>
            <a:solidFill>
              <a:srgbClr val="E9EAEC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161707" cy="1504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8179157" y="5143500"/>
            <a:ext cx="11083743" cy="5566892"/>
            <a:chOff x="0" y="0"/>
            <a:chExt cx="2919175" cy="146617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919175" cy="1466177"/>
            </a:xfrm>
            <a:custGeom>
              <a:avLst/>
              <a:gdLst/>
              <a:ahLst/>
              <a:cxnLst/>
              <a:rect l="l" t="t" r="r" b="b"/>
              <a:pathLst>
                <a:path w="2919175" h="1466177">
                  <a:moveTo>
                    <a:pt x="0" y="0"/>
                  </a:moveTo>
                  <a:lnTo>
                    <a:pt x="2919175" y="0"/>
                  </a:lnTo>
                  <a:lnTo>
                    <a:pt x="2919175" y="1466177"/>
                  </a:lnTo>
                  <a:lnTo>
                    <a:pt x="0" y="1466177"/>
                  </a:lnTo>
                  <a:close/>
                </a:path>
              </a:pathLst>
            </a:custGeom>
            <a:solidFill>
              <a:srgbClr val="FAD02C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919175" cy="1504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6758657" y="3902048"/>
            <a:ext cx="2633900" cy="2633900"/>
          </a:xfrm>
          <a:custGeom>
            <a:avLst/>
            <a:gdLst/>
            <a:ahLst/>
            <a:cxnLst/>
            <a:rect l="l" t="t" r="r" b="b"/>
            <a:pathLst>
              <a:path w="2633900" h="2633900">
                <a:moveTo>
                  <a:pt x="0" y="0"/>
                </a:moveTo>
                <a:lnTo>
                  <a:pt x="2633900" y="0"/>
                </a:lnTo>
                <a:lnTo>
                  <a:pt x="2633900" y="2633900"/>
                </a:lnTo>
                <a:lnTo>
                  <a:pt x="0" y="26339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7007214" y="4150605"/>
            <a:ext cx="2136786" cy="2136786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EAEC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9005355" y="127985"/>
            <a:ext cx="9060163" cy="63218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6309"/>
              </a:lnSpc>
            </a:pPr>
            <a:r>
              <a:rPr lang="en-US" sz="5257" u="sng" dirty="0">
                <a:solidFill>
                  <a:srgbClr val="E9EAEC"/>
                </a:solidFill>
                <a:highlight>
                  <a:srgbClr val="00FF00"/>
                </a:highlight>
                <a:latin typeface="Poppins Ultra-Bold"/>
              </a:rPr>
              <a:t>Objective#2:</a:t>
            </a:r>
          </a:p>
          <a:p>
            <a:pPr algn="r">
              <a:lnSpc>
                <a:spcPts val="6309"/>
              </a:lnSpc>
            </a:pPr>
            <a:r>
              <a:rPr lang="en-US" sz="5257" dirty="0">
                <a:solidFill>
                  <a:srgbClr val="E9EAEC"/>
                </a:solidFill>
                <a:latin typeface="Poppins Ultra-Bold"/>
              </a:rPr>
              <a:t>365 Peer Transformation </a:t>
            </a:r>
          </a:p>
          <a:p>
            <a:pPr algn="r">
              <a:lnSpc>
                <a:spcPts val="6309"/>
              </a:lnSpc>
            </a:pPr>
            <a:r>
              <a:rPr lang="en-US" sz="5257" dirty="0">
                <a:solidFill>
                  <a:srgbClr val="E9EAEC"/>
                </a:solidFill>
                <a:latin typeface="Poppins Ultra-Bold Italics"/>
              </a:rPr>
              <a:t>Systems &amp; Institutions</a:t>
            </a:r>
          </a:p>
          <a:p>
            <a:pPr algn="r">
              <a:lnSpc>
                <a:spcPts val="6309"/>
              </a:lnSpc>
            </a:pPr>
            <a:r>
              <a:rPr lang="en-US" sz="5257" dirty="0">
                <a:solidFill>
                  <a:srgbClr val="E9EAEC"/>
                </a:solidFill>
                <a:latin typeface="Poppins Ultra-Bold"/>
              </a:rPr>
              <a:t>Social Change</a:t>
            </a:r>
          </a:p>
          <a:p>
            <a:pPr algn="r">
              <a:lnSpc>
                <a:spcPts val="6309"/>
              </a:lnSpc>
            </a:pPr>
            <a:r>
              <a:rPr lang="en-US" sz="5257" dirty="0">
                <a:solidFill>
                  <a:srgbClr val="E9EAEC"/>
                </a:solidFill>
                <a:latin typeface="Poppins Ultra-Bold"/>
              </a:rPr>
              <a:t>One Day at  a Time </a:t>
            </a:r>
          </a:p>
          <a:p>
            <a:pPr algn="r">
              <a:lnSpc>
                <a:spcPts val="5451"/>
              </a:lnSpc>
            </a:pPr>
            <a:r>
              <a:rPr lang="en-US" sz="4543" dirty="0">
                <a:solidFill>
                  <a:srgbClr val="E9EAEC"/>
                </a:solidFill>
                <a:latin typeface="Poppins Ultra-Bold"/>
              </a:rPr>
              <a:t>Professional Development</a:t>
            </a:r>
          </a:p>
          <a:p>
            <a:pPr algn="r">
              <a:lnSpc>
                <a:spcPts val="6309"/>
              </a:lnSpc>
            </a:pPr>
            <a:endParaRPr lang="en-US" sz="4543" dirty="0">
              <a:solidFill>
                <a:srgbClr val="E9EAEC"/>
              </a:solidFill>
              <a:latin typeface="Poppins Ultra-Bold"/>
            </a:endParaRPr>
          </a:p>
          <a:p>
            <a:pPr algn="r">
              <a:lnSpc>
                <a:spcPts val="6309"/>
              </a:lnSpc>
            </a:pPr>
            <a:endParaRPr lang="en-US" sz="4543" dirty="0">
              <a:solidFill>
                <a:srgbClr val="E9EAEC"/>
              </a:solidFill>
              <a:latin typeface="Poppins Ultra-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89334" y="5095875"/>
            <a:ext cx="7886273" cy="5867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31"/>
              </a:lnSpc>
            </a:pPr>
            <a:r>
              <a:rPr lang="en-US" sz="5526" u="sng" dirty="0">
                <a:solidFill>
                  <a:srgbClr val="333652"/>
                </a:solidFill>
                <a:highlight>
                  <a:srgbClr val="FFFF00"/>
                </a:highlight>
                <a:latin typeface="Poppins Ultra-Bold"/>
              </a:rPr>
              <a:t>Objective#1:</a:t>
            </a:r>
          </a:p>
          <a:p>
            <a:pPr>
              <a:lnSpc>
                <a:spcPts val="6631"/>
              </a:lnSpc>
            </a:pPr>
            <a:r>
              <a:rPr lang="en-US" sz="4800" dirty="0">
                <a:solidFill>
                  <a:srgbClr val="333652"/>
                </a:solidFill>
                <a:latin typeface="Poppins Ultra-Bold"/>
              </a:rPr>
              <a:t>365 Peer Transformation</a:t>
            </a:r>
          </a:p>
          <a:p>
            <a:pPr>
              <a:lnSpc>
                <a:spcPts val="6631"/>
              </a:lnSpc>
            </a:pPr>
            <a:r>
              <a:rPr lang="en-US" sz="5526" dirty="0">
                <a:solidFill>
                  <a:srgbClr val="333652"/>
                </a:solidFill>
                <a:latin typeface="Poppins Ultra-Bold Italics"/>
              </a:rPr>
              <a:t>Peer Specialist &amp; Peer</a:t>
            </a:r>
          </a:p>
          <a:p>
            <a:pPr>
              <a:lnSpc>
                <a:spcPts val="6631"/>
              </a:lnSpc>
            </a:pPr>
            <a:r>
              <a:rPr lang="en-US" sz="5526" dirty="0">
                <a:solidFill>
                  <a:srgbClr val="333652"/>
                </a:solidFill>
                <a:latin typeface="Poppins Ultra-Bold"/>
              </a:rPr>
              <a:t>Individual Change</a:t>
            </a:r>
          </a:p>
          <a:p>
            <a:pPr>
              <a:lnSpc>
                <a:spcPts val="6631"/>
              </a:lnSpc>
            </a:pPr>
            <a:r>
              <a:rPr lang="en-US" sz="5526" dirty="0">
                <a:solidFill>
                  <a:srgbClr val="333652"/>
                </a:solidFill>
                <a:latin typeface="Poppins Ultra-Bold"/>
              </a:rPr>
              <a:t>One Day at a Time</a:t>
            </a:r>
          </a:p>
          <a:p>
            <a:pPr>
              <a:lnSpc>
                <a:spcPts val="6271"/>
              </a:lnSpc>
            </a:pPr>
            <a:r>
              <a:rPr lang="en-US" sz="5226" dirty="0">
                <a:solidFill>
                  <a:srgbClr val="333652"/>
                </a:solidFill>
                <a:latin typeface="Poppins Ultra-Bold"/>
              </a:rPr>
              <a:t>Personal Development</a:t>
            </a:r>
          </a:p>
          <a:p>
            <a:pPr>
              <a:lnSpc>
                <a:spcPts val="6631"/>
              </a:lnSpc>
            </a:pPr>
            <a:endParaRPr lang="en-US" sz="5226" dirty="0">
              <a:solidFill>
                <a:srgbClr val="333652"/>
              </a:solidFill>
              <a:latin typeface="Poppins Ultra-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8885193" y="5661384"/>
            <a:ext cx="8934359" cy="4435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52"/>
              </a:lnSpc>
            </a:pPr>
            <a:r>
              <a:rPr lang="en-US" sz="3109">
                <a:solidFill>
                  <a:srgbClr val="333652"/>
                </a:solidFill>
                <a:latin typeface="Poppins Medium"/>
              </a:rPr>
              <a:t>Why is it important for the Peer Workforce to have a strategy for ongoing individual and systems progress?</a:t>
            </a:r>
          </a:p>
          <a:p>
            <a:pPr marL="671284" lvl="1" indent="-335642" algn="just">
              <a:lnSpc>
                <a:spcPts val="4352"/>
              </a:lnSpc>
              <a:buFont typeface="Arial"/>
              <a:buChar char="•"/>
            </a:pPr>
            <a:r>
              <a:rPr lang="en-US" sz="3109">
                <a:solidFill>
                  <a:srgbClr val="333652"/>
                </a:solidFill>
                <a:latin typeface="Poppins Medium"/>
              </a:rPr>
              <a:t>Move our Recovery Community forward</a:t>
            </a:r>
          </a:p>
          <a:p>
            <a:pPr marL="671284" lvl="1" indent="-335642" algn="just">
              <a:lnSpc>
                <a:spcPts val="4352"/>
              </a:lnSpc>
              <a:buFont typeface="Arial"/>
              <a:buChar char="•"/>
            </a:pPr>
            <a:r>
              <a:rPr lang="en-US" sz="3109">
                <a:solidFill>
                  <a:srgbClr val="333652"/>
                </a:solidFill>
                <a:latin typeface="Poppins Medium"/>
              </a:rPr>
              <a:t>Prevent setbacks and  disempowerment in the field</a:t>
            </a:r>
          </a:p>
          <a:p>
            <a:pPr marL="671284" lvl="1" indent="-335642" algn="just">
              <a:lnSpc>
                <a:spcPts val="4352"/>
              </a:lnSpc>
              <a:buFont typeface="Arial"/>
              <a:buChar char="•"/>
            </a:pPr>
            <a:r>
              <a:rPr lang="en-US" sz="3109">
                <a:solidFill>
                  <a:srgbClr val="333652"/>
                </a:solidFill>
                <a:latin typeface="Poppins Medium"/>
              </a:rPr>
              <a:t>Jumpstart the Peer Recovery Movement</a:t>
            </a:r>
          </a:p>
          <a:p>
            <a:pPr marL="671284" lvl="1" indent="-335642" algn="just">
              <a:lnSpc>
                <a:spcPts val="4352"/>
              </a:lnSpc>
              <a:buFont typeface="Arial"/>
              <a:buChar char="•"/>
            </a:pPr>
            <a:r>
              <a:rPr lang="en-US" sz="3109">
                <a:solidFill>
                  <a:srgbClr val="333652"/>
                </a:solidFill>
                <a:latin typeface="Poppins Medium"/>
              </a:rPr>
              <a:t>Apply what is meaningful to us!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123551" y="4842623"/>
            <a:ext cx="1904112" cy="885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31"/>
              </a:lnSpc>
            </a:pPr>
            <a:r>
              <a:rPr lang="en-US" sz="5526" dirty="0">
                <a:solidFill>
                  <a:srgbClr val="333652"/>
                </a:solidFill>
                <a:latin typeface="Poppins Ultra-Bold"/>
              </a:rPr>
              <a:t>Goal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6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21348" y="3055198"/>
            <a:ext cx="20930696" cy="8662536"/>
            <a:chOff x="0" y="0"/>
            <a:chExt cx="5512611" cy="22814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12611" cy="2281491"/>
            </a:xfrm>
            <a:custGeom>
              <a:avLst/>
              <a:gdLst/>
              <a:ahLst/>
              <a:cxnLst/>
              <a:rect l="l" t="t" r="r" b="b"/>
              <a:pathLst>
                <a:path w="5512611" h="2281491">
                  <a:moveTo>
                    <a:pt x="0" y="0"/>
                  </a:moveTo>
                  <a:lnTo>
                    <a:pt x="5512611" y="0"/>
                  </a:lnTo>
                  <a:lnTo>
                    <a:pt x="5512611" y="2281491"/>
                  </a:lnTo>
                  <a:lnTo>
                    <a:pt x="0" y="2281491"/>
                  </a:lnTo>
                  <a:close/>
                </a:path>
              </a:pathLst>
            </a:custGeom>
            <a:solidFill>
              <a:srgbClr val="E9EAE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512611" cy="23195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35982" y="2633227"/>
            <a:ext cx="16230600" cy="8110739"/>
            <a:chOff x="0" y="0"/>
            <a:chExt cx="4274726" cy="213616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36162"/>
            </a:xfrm>
            <a:custGeom>
              <a:avLst/>
              <a:gdLst/>
              <a:ahLst/>
              <a:cxnLst/>
              <a:rect l="l" t="t" r="r" b="b"/>
              <a:pathLst>
                <a:path w="4274726" h="2136162">
                  <a:moveTo>
                    <a:pt x="35298" y="0"/>
                  </a:moveTo>
                  <a:lnTo>
                    <a:pt x="4239428" y="0"/>
                  </a:lnTo>
                  <a:cubicBezTo>
                    <a:pt x="4248790" y="0"/>
                    <a:pt x="4257768" y="3719"/>
                    <a:pt x="4264387" y="10338"/>
                  </a:cubicBezTo>
                  <a:cubicBezTo>
                    <a:pt x="4271007" y="16958"/>
                    <a:pt x="4274726" y="25936"/>
                    <a:pt x="4274726" y="35298"/>
                  </a:cubicBezTo>
                  <a:lnTo>
                    <a:pt x="4274726" y="2100864"/>
                  </a:lnTo>
                  <a:cubicBezTo>
                    <a:pt x="4274726" y="2110225"/>
                    <a:pt x="4271007" y="2119204"/>
                    <a:pt x="4264387" y="2125823"/>
                  </a:cubicBezTo>
                  <a:cubicBezTo>
                    <a:pt x="4257768" y="2132443"/>
                    <a:pt x="4248790" y="2136162"/>
                    <a:pt x="4239428" y="2136162"/>
                  </a:cubicBezTo>
                  <a:lnTo>
                    <a:pt x="35298" y="2136162"/>
                  </a:lnTo>
                  <a:cubicBezTo>
                    <a:pt x="25936" y="2136162"/>
                    <a:pt x="16958" y="2132443"/>
                    <a:pt x="10338" y="2125823"/>
                  </a:cubicBezTo>
                  <a:cubicBezTo>
                    <a:pt x="3719" y="2119204"/>
                    <a:pt x="0" y="2110225"/>
                    <a:pt x="0" y="2100864"/>
                  </a:cubicBezTo>
                  <a:lnTo>
                    <a:pt x="0" y="35298"/>
                  </a:lnTo>
                  <a:cubicBezTo>
                    <a:pt x="0" y="25936"/>
                    <a:pt x="3719" y="16958"/>
                    <a:pt x="10338" y="10338"/>
                  </a:cubicBezTo>
                  <a:cubicBezTo>
                    <a:pt x="16958" y="3719"/>
                    <a:pt x="25936" y="0"/>
                    <a:pt x="3529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4765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21742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925298" y="3228688"/>
            <a:ext cx="2974729" cy="2974729"/>
          </a:xfrm>
          <a:custGeom>
            <a:avLst/>
            <a:gdLst/>
            <a:ahLst/>
            <a:cxnLst/>
            <a:rect l="l" t="t" r="r" b="b"/>
            <a:pathLst>
              <a:path w="2974729" h="2974729">
                <a:moveTo>
                  <a:pt x="0" y="0"/>
                </a:moveTo>
                <a:lnTo>
                  <a:pt x="2974729" y="0"/>
                </a:lnTo>
                <a:lnTo>
                  <a:pt x="2974729" y="2974728"/>
                </a:lnTo>
                <a:lnTo>
                  <a:pt x="0" y="29747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2222787" y="3147196"/>
            <a:ext cx="2379751" cy="237975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7B2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3863443" y="5832376"/>
            <a:ext cx="2974729" cy="2974729"/>
          </a:xfrm>
          <a:custGeom>
            <a:avLst/>
            <a:gdLst/>
            <a:ahLst/>
            <a:cxnLst/>
            <a:rect l="l" t="t" r="r" b="b"/>
            <a:pathLst>
              <a:path w="2974729" h="2974729">
                <a:moveTo>
                  <a:pt x="0" y="0"/>
                </a:moveTo>
                <a:lnTo>
                  <a:pt x="2974729" y="0"/>
                </a:lnTo>
                <a:lnTo>
                  <a:pt x="2974729" y="2974729"/>
                </a:lnTo>
                <a:lnTo>
                  <a:pt x="0" y="29747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4081646" y="5995474"/>
            <a:ext cx="2379751" cy="2379751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C52FF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6744950" y="-981075"/>
            <a:ext cx="2864398" cy="2864398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EAEC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5858243" y="451124"/>
            <a:ext cx="603155" cy="603155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EAEC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6047633" y="1277496"/>
            <a:ext cx="827529" cy="827529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EAEC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2222787" y="7907249"/>
            <a:ext cx="2379751" cy="2379751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8" name="Freeform 28"/>
          <p:cNvSpPr/>
          <p:nvPr/>
        </p:nvSpPr>
        <p:spPr>
          <a:xfrm>
            <a:off x="2675545" y="3599953"/>
            <a:ext cx="1474236" cy="1474236"/>
          </a:xfrm>
          <a:custGeom>
            <a:avLst/>
            <a:gdLst/>
            <a:ahLst/>
            <a:cxnLst/>
            <a:rect l="l" t="t" r="r" b="b"/>
            <a:pathLst>
              <a:path w="1474236" h="1474236">
                <a:moveTo>
                  <a:pt x="0" y="0"/>
                </a:moveTo>
                <a:lnTo>
                  <a:pt x="1474236" y="0"/>
                </a:lnTo>
                <a:lnTo>
                  <a:pt x="1474236" y="1474237"/>
                </a:lnTo>
                <a:lnTo>
                  <a:pt x="0" y="14742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4554378" y="6468205"/>
            <a:ext cx="1434289" cy="1434289"/>
          </a:xfrm>
          <a:custGeom>
            <a:avLst/>
            <a:gdLst/>
            <a:ahLst/>
            <a:cxnLst/>
            <a:rect l="l" t="t" r="r" b="b"/>
            <a:pathLst>
              <a:path w="1434289" h="1434289">
                <a:moveTo>
                  <a:pt x="0" y="0"/>
                </a:moveTo>
                <a:lnTo>
                  <a:pt x="1434289" y="0"/>
                </a:lnTo>
                <a:lnTo>
                  <a:pt x="1434289" y="1434289"/>
                </a:lnTo>
                <a:lnTo>
                  <a:pt x="0" y="14342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3073683" y="8357177"/>
            <a:ext cx="836141" cy="1479895"/>
          </a:xfrm>
          <a:custGeom>
            <a:avLst/>
            <a:gdLst/>
            <a:ahLst/>
            <a:cxnLst/>
            <a:rect l="l" t="t" r="r" b="b"/>
            <a:pathLst>
              <a:path w="836141" h="1479895">
                <a:moveTo>
                  <a:pt x="0" y="0"/>
                </a:moveTo>
                <a:lnTo>
                  <a:pt x="836141" y="0"/>
                </a:lnTo>
                <a:lnTo>
                  <a:pt x="836141" y="1479895"/>
                </a:lnTo>
                <a:lnTo>
                  <a:pt x="0" y="14798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1" name="TextBox 31"/>
          <p:cNvSpPr txBox="1"/>
          <p:nvPr/>
        </p:nvSpPr>
        <p:spPr>
          <a:xfrm>
            <a:off x="1235982" y="-7390"/>
            <a:ext cx="14336511" cy="3524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7"/>
              </a:lnSpc>
            </a:pPr>
            <a:r>
              <a:rPr lang="en-US" sz="4314">
                <a:solidFill>
                  <a:srgbClr val="E9EAEC"/>
                </a:solidFill>
                <a:latin typeface="Poppins Bold"/>
              </a:rPr>
              <a:t>Mini-Activity: </a:t>
            </a:r>
          </a:p>
          <a:p>
            <a:pPr algn="ctr">
              <a:lnSpc>
                <a:spcPts val="5177"/>
              </a:lnSpc>
            </a:pPr>
            <a:r>
              <a:rPr lang="en-US" sz="4314">
                <a:solidFill>
                  <a:srgbClr val="E9EAEC"/>
                </a:solidFill>
                <a:latin typeface="Poppins Bold"/>
              </a:rPr>
              <a:t>Peer Specialist Transformation</a:t>
            </a:r>
          </a:p>
          <a:p>
            <a:pPr algn="ctr">
              <a:lnSpc>
                <a:spcPts val="5177"/>
              </a:lnSpc>
            </a:pPr>
            <a:r>
              <a:rPr lang="en-US" sz="4314">
                <a:solidFill>
                  <a:srgbClr val="E9EAEC"/>
                </a:solidFill>
                <a:latin typeface="Poppins Bold"/>
              </a:rPr>
              <a:t>Levels of Change</a:t>
            </a:r>
          </a:p>
          <a:p>
            <a:pPr algn="ctr">
              <a:lnSpc>
                <a:spcPts val="5177"/>
              </a:lnSpc>
            </a:pPr>
            <a:r>
              <a:rPr lang="en-US" sz="4314">
                <a:solidFill>
                  <a:srgbClr val="E9EAEC"/>
                </a:solidFill>
                <a:latin typeface="Poppins Bold"/>
              </a:rPr>
              <a:t>“Wants and Needs”</a:t>
            </a:r>
          </a:p>
          <a:p>
            <a:pPr algn="ctr">
              <a:lnSpc>
                <a:spcPts val="6857"/>
              </a:lnSpc>
            </a:pPr>
            <a:endParaRPr lang="en-US" sz="4314">
              <a:solidFill>
                <a:srgbClr val="E9EAEC"/>
              </a:solidFill>
              <a:latin typeface="Poppins Bold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4900027" y="3200113"/>
            <a:ext cx="7528934" cy="68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90"/>
              </a:lnSpc>
            </a:pPr>
            <a:r>
              <a:rPr lang="en-US" sz="4325" u="sng">
                <a:solidFill>
                  <a:srgbClr val="333652"/>
                </a:solidFill>
                <a:latin typeface="Poppins Ultra-Bold"/>
              </a:rPr>
              <a:t>Definition: Needs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4149781" y="5598244"/>
            <a:ext cx="7973583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308"/>
              </a:lnSpc>
            </a:pPr>
            <a:r>
              <a:rPr lang="en-US" sz="4423" u="sng">
                <a:solidFill>
                  <a:srgbClr val="333652"/>
                </a:solidFill>
                <a:latin typeface="Poppins Ultra-Bold"/>
              </a:rPr>
              <a:t>Definition: Wants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713020" y="3819238"/>
            <a:ext cx="13051051" cy="22858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58805" lvl="1" indent="-279402" algn="just">
              <a:lnSpc>
                <a:spcPts val="3623"/>
              </a:lnSpc>
              <a:buFont typeface="Arial"/>
              <a:buChar char="•"/>
            </a:pPr>
            <a:r>
              <a:rPr lang="en-US" sz="2588" dirty="0">
                <a:solidFill>
                  <a:srgbClr val="333652"/>
                </a:solidFill>
                <a:latin typeface="Poppins Medium"/>
              </a:rPr>
              <a:t>Required because they are essential or very important</a:t>
            </a:r>
          </a:p>
          <a:p>
            <a:pPr marL="558805" lvl="1" indent="-279402" algn="just">
              <a:lnSpc>
                <a:spcPts val="3623"/>
              </a:lnSpc>
              <a:buFont typeface="Arial"/>
              <a:buChar char="•"/>
            </a:pPr>
            <a:r>
              <a:rPr lang="en-US" sz="2588" dirty="0">
                <a:solidFill>
                  <a:srgbClr val="333652"/>
                </a:solidFill>
                <a:latin typeface="Poppins Medium"/>
              </a:rPr>
              <a:t>Things you need for your survival</a:t>
            </a:r>
          </a:p>
          <a:p>
            <a:pPr marL="558805" lvl="1" indent="-279402" algn="just">
              <a:lnSpc>
                <a:spcPts val="3623"/>
              </a:lnSpc>
              <a:buFont typeface="Arial"/>
              <a:buChar char="•"/>
            </a:pPr>
            <a:r>
              <a:rPr lang="en-US" sz="2588" dirty="0">
                <a:solidFill>
                  <a:srgbClr val="333652"/>
                </a:solidFill>
                <a:latin typeface="Poppins Medium"/>
              </a:rPr>
              <a:t>Food, water, shelter, clothing, heat, power, communication, medication</a:t>
            </a:r>
          </a:p>
          <a:p>
            <a:pPr marL="558805" lvl="1" indent="-279402" algn="just">
              <a:lnSpc>
                <a:spcPts val="3623"/>
              </a:lnSpc>
              <a:buFont typeface="Arial"/>
              <a:buChar char="•"/>
            </a:pPr>
            <a:r>
              <a:rPr lang="en-US" sz="2588" dirty="0">
                <a:solidFill>
                  <a:srgbClr val="333652"/>
                </a:solidFill>
                <a:latin typeface="Poppins Medium"/>
              </a:rPr>
              <a:t>Questionable: transportation, security, internet, soap, TV</a:t>
            </a:r>
          </a:p>
          <a:p>
            <a:pPr algn="just">
              <a:lnSpc>
                <a:spcPts val="3623"/>
              </a:lnSpc>
              <a:spcBef>
                <a:spcPct val="0"/>
              </a:spcBef>
            </a:pPr>
            <a:endParaRPr lang="en-US" sz="2588" dirty="0">
              <a:solidFill>
                <a:srgbClr val="333652"/>
              </a:solidFill>
              <a:latin typeface="Poppins Medium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5319633" y="6268879"/>
            <a:ext cx="8963416" cy="1408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7369" lvl="1" indent="-288685" algn="just">
              <a:lnSpc>
                <a:spcPts val="3743"/>
              </a:lnSpc>
              <a:buFont typeface="Arial"/>
              <a:buChar char="•"/>
            </a:pPr>
            <a:r>
              <a:rPr lang="en-US" sz="2674" dirty="0">
                <a:solidFill>
                  <a:srgbClr val="333652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 desire for something, something wished for</a:t>
            </a:r>
          </a:p>
          <a:p>
            <a:pPr marL="577369" lvl="1" indent="-288685" algn="just">
              <a:lnSpc>
                <a:spcPts val="3743"/>
              </a:lnSpc>
              <a:buFont typeface="Arial"/>
              <a:buChar char="•"/>
            </a:pPr>
            <a:r>
              <a:rPr lang="en-US" sz="2674" dirty="0">
                <a:solidFill>
                  <a:srgbClr val="333652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Things you enjoy with no survival value</a:t>
            </a:r>
          </a:p>
          <a:p>
            <a:pPr marL="577369" lvl="1" indent="-288685" algn="just">
              <a:lnSpc>
                <a:spcPts val="3743"/>
              </a:lnSpc>
              <a:spcBef>
                <a:spcPct val="0"/>
              </a:spcBef>
              <a:buFont typeface="Arial"/>
              <a:buChar char="•"/>
            </a:pPr>
            <a:r>
              <a:rPr lang="en-US" sz="2674" dirty="0">
                <a:solidFill>
                  <a:srgbClr val="333652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Concert, spa, dining out, vacation, jewelry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338851" y="7704497"/>
            <a:ext cx="7938607" cy="676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164"/>
              </a:lnSpc>
            </a:pPr>
            <a:r>
              <a:rPr lang="en-US" sz="4304" u="sng" dirty="0">
                <a:solidFill>
                  <a:srgbClr val="333652"/>
                </a:solidFill>
                <a:latin typeface="Poppins Ultra-Bold"/>
              </a:rPr>
              <a:t>“Borderline”  Wants/Needs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4824224" y="8411826"/>
            <a:ext cx="10748269" cy="1875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7369" lvl="1" indent="-288685" algn="just">
              <a:lnSpc>
                <a:spcPts val="3743"/>
              </a:lnSpc>
              <a:buFont typeface="Arial"/>
              <a:buChar char="•"/>
            </a:pPr>
            <a:r>
              <a:rPr lang="en-US" sz="2674" dirty="0">
                <a:solidFill>
                  <a:srgbClr val="333652"/>
                </a:solidFill>
                <a:latin typeface="Poppins Medium"/>
              </a:rPr>
              <a:t>May be required because of lifestyle or condition</a:t>
            </a:r>
          </a:p>
          <a:p>
            <a:pPr marL="577369" lvl="1" indent="-288685" algn="just">
              <a:lnSpc>
                <a:spcPts val="3743"/>
              </a:lnSpc>
              <a:buFont typeface="Arial"/>
              <a:buChar char="•"/>
            </a:pPr>
            <a:r>
              <a:rPr lang="en-US" sz="2674" dirty="0">
                <a:solidFill>
                  <a:srgbClr val="333652"/>
                </a:solidFill>
                <a:latin typeface="Poppins Medium"/>
              </a:rPr>
              <a:t>Things that you need to function, but vary in type</a:t>
            </a:r>
          </a:p>
          <a:p>
            <a:pPr marL="577369" lvl="1" indent="-288685" algn="just">
              <a:lnSpc>
                <a:spcPts val="3743"/>
              </a:lnSpc>
              <a:buFont typeface="Arial"/>
              <a:buChar char="•"/>
            </a:pPr>
            <a:r>
              <a:rPr lang="en-US" sz="2674" dirty="0">
                <a:solidFill>
                  <a:srgbClr val="333652"/>
                </a:solidFill>
                <a:latin typeface="Poppins Medium"/>
              </a:rPr>
              <a:t>Computer (Used or </a:t>
            </a:r>
            <a:r>
              <a:rPr lang="en-US" sz="2674" dirty="0" err="1">
                <a:solidFill>
                  <a:srgbClr val="333652"/>
                </a:solidFill>
                <a:latin typeface="Poppins Medium"/>
              </a:rPr>
              <a:t>Macbook</a:t>
            </a:r>
            <a:r>
              <a:rPr lang="en-US" sz="2674" dirty="0">
                <a:solidFill>
                  <a:srgbClr val="333652"/>
                </a:solidFill>
                <a:latin typeface="Poppins Medium"/>
              </a:rPr>
              <a:t>), Clothing (thrift or designer)</a:t>
            </a:r>
          </a:p>
          <a:p>
            <a:pPr marL="577369" lvl="1" indent="-288685" algn="just">
              <a:lnSpc>
                <a:spcPts val="3743"/>
              </a:lnSpc>
              <a:spcBef>
                <a:spcPct val="0"/>
              </a:spcBef>
              <a:buFont typeface="Arial"/>
              <a:buChar char="•"/>
            </a:pPr>
            <a:r>
              <a:rPr lang="en-US" sz="2674" dirty="0">
                <a:solidFill>
                  <a:srgbClr val="333652"/>
                </a:solidFill>
                <a:latin typeface="Poppins Medium"/>
              </a:rPr>
              <a:t>Coffee (home/Starbucks), cigarettes (addiction/quit)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6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642696" y="2855516"/>
            <a:ext cx="21159296" cy="8662536"/>
            <a:chOff x="0" y="0"/>
            <a:chExt cx="5512611" cy="22814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12611" cy="2281491"/>
            </a:xfrm>
            <a:custGeom>
              <a:avLst/>
              <a:gdLst/>
              <a:ahLst/>
              <a:cxnLst/>
              <a:rect l="l" t="t" r="r" b="b"/>
              <a:pathLst>
                <a:path w="5512611" h="2281491">
                  <a:moveTo>
                    <a:pt x="0" y="0"/>
                  </a:moveTo>
                  <a:lnTo>
                    <a:pt x="5512611" y="0"/>
                  </a:lnTo>
                  <a:lnTo>
                    <a:pt x="5512611" y="2281491"/>
                  </a:lnTo>
                  <a:lnTo>
                    <a:pt x="0" y="2281491"/>
                  </a:lnTo>
                  <a:close/>
                </a:path>
              </a:pathLst>
            </a:custGeom>
            <a:solidFill>
              <a:srgbClr val="E9EAE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512611" cy="23195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2400" y="2489153"/>
            <a:ext cx="18810637" cy="8593588"/>
            <a:chOff x="-679516" y="-38100"/>
            <a:chExt cx="4954242" cy="2263332"/>
          </a:xfrm>
        </p:grpSpPr>
        <p:sp>
          <p:nvSpPr>
            <p:cNvPr id="6" name="Freeform 6"/>
            <p:cNvSpPr/>
            <p:nvPr/>
          </p:nvSpPr>
          <p:spPr>
            <a:xfrm>
              <a:off x="-679516" y="89070"/>
              <a:ext cx="4274726" cy="2136162"/>
            </a:xfrm>
            <a:custGeom>
              <a:avLst/>
              <a:gdLst/>
              <a:ahLst/>
              <a:cxnLst/>
              <a:rect l="l" t="t" r="r" b="b"/>
              <a:pathLst>
                <a:path w="4274726" h="2136162">
                  <a:moveTo>
                    <a:pt x="35298" y="0"/>
                  </a:moveTo>
                  <a:lnTo>
                    <a:pt x="4239428" y="0"/>
                  </a:lnTo>
                  <a:cubicBezTo>
                    <a:pt x="4248790" y="0"/>
                    <a:pt x="4257768" y="3719"/>
                    <a:pt x="4264387" y="10338"/>
                  </a:cubicBezTo>
                  <a:cubicBezTo>
                    <a:pt x="4271007" y="16958"/>
                    <a:pt x="4274726" y="25936"/>
                    <a:pt x="4274726" y="35298"/>
                  </a:cubicBezTo>
                  <a:lnTo>
                    <a:pt x="4274726" y="2100864"/>
                  </a:lnTo>
                  <a:cubicBezTo>
                    <a:pt x="4274726" y="2110225"/>
                    <a:pt x="4271007" y="2119204"/>
                    <a:pt x="4264387" y="2125823"/>
                  </a:cubicBezTo>
                  <a:cubicBezTo>
                    <a:pt x="4257768" y="2132443"/>
                    <a:pt x="4248790" y="2136162"/>
                    <a:pt x="4239428" y="2136162"/>
                  </a:cubicBezTo>
                  <a:lnTo>
                    <a:pt x="35298" y="2136162"/>
                  </a:lnTo>
                  <a:cubicBezTo>
                    <a:pt x="25936" y="2136162"/>
                    <a:pt x="16958" y="2132443"/>
                    <a:pt x="10338" y="2125823"/>
                  </a:cubicBezTo>
                  <a:cubicBezTo>
                    <a:pt x="3719" y="2119204"/>
                    <a:pt x="0" y="2110225"/>
                    <a:pt x="0" y="2100864"/>
                  </a:cubicBezTo>
                  <a:lnTo>
                    <a:pt x="0" y="35298"/>
                  </a:lnTo>
                  <a:cubicBezTo>
                    <a:pt x="0" y="25936"/>
                    <a:pt x="3719" y="16958"/>
                    <a:pt x="10338" y="10338"/>
                  </a:cubicBezTo>
                  <a:cubicBezTo>
                    <a:pt x="16958" y="3719"/>
                    <a:pt x="25936" y="0"/>
                    <a:pt x="3529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4765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21742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925298" y="3228688"/>
            <a:ext cx="2974729" cy="2974729"/>
          </a:xfrm>
          <a:custGeom>
            <a:avLst/>
            <a:gdLst/>
            <a:ahLst/>
            <a:cxnLst/>
            <a:rect l="l" t="t" r="r" b="b"/>
            <a:pathLst>
              <a:path w="2974729" h="2974729">
                <a:moveTo>
                  <a:pt x="0" y="0"/>
                </a:moveTo>
                <a:lnTo>
                  <a:pt x="2974729" y="0"/>
                </a:lnTo>
                <a:lnTo>
                  <a:pt x="2974729" y="2974728"/>
                </a:lnTo>
                <a:lnTo>
                  <a:pt x="0" y="29747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2222787" y="3147196"/>
            <a:ext cx="2379751" cy="237975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7B2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3863443" y="5832376"/>
            <a:ext cx="2974729" cy="2974729"/>
          </a:xfrm>
          <a:custGeom>
            <a:avLst/>
            <a:gdLst/>
            <a:ahLst/>
            <a:cxnLst/>
            <a:rect l="l" t="t" r="r" b="b"/>
            <a:pathLst>
              <a:path w="2974729" h="2974729">
                <a:moveTo>
                  <a:pt x="0" y="0"/>
                </a:moveTo>
                <a:lnTo>
                  <a:pt x="2974729" y="0"/>
                </a:lnTo>
                <a:lnTo>
                  <a:pt x="2974729" y="2974729"/>
                </a:lnTo>
                <a:lnTo>
                  <a:pt x="0" y="29747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4453848" y="6297514"/>
            <a:ext cx="2379751" cy="2379751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C52FF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6744950" y="-981075"/>
            <a:ext cx="2864398" cy="2864398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EAEC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5858243" y="451124"/>
            <a:ext cx="603155" cy="603155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EAEC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6047633" y="1277496"/>
            <a:ext cx="827529" cy="827529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EAEC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2222787" y="7907249"/>
            <a:ext cx="2379751" cy="2379751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8" name="Freeform 28"/>
          <p:cNvSpPr/>
          <p:nvPr/>
        </p:nvSpPr>
        <p:spPr>
          <a:xfrm>
            <a:off x="2675545" y="3599953"/>
            <a:ext cx="1474236" cy="1474236"/>
          </a:xfrm>
          <a:custGeom>
            <a:avLst/>
            <a:gdLst/>
            <a:ahLst/>
            <a:cxnLst/>
            <a:rect l="l" t="t" r="r" b="b"/>
            <a:pathLst>
              <a:path w="1474236" h="1474236">
                <a:moveTo>
                  <a:pt x="0" y="0"/>
                </a:moveTo>
                <a:lnTo>
                  <a:pt x="1474236" y="0"/>
                </a:lnTo>
                <a:lnTo>
                  <a:pt x="1474236" y="1474237"/>
                </a:lnTo>
                <a:lnTo>
                  <a:pt x="0" y="14742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4899457" y="6730144"/>
            <a:ext cx="1408129" cy="1434289"/>
          </a:xfrm>
          <a:custGeom>
            <a:avLst/>
            <a:gdLst/>
            <a:ahLst/>
            <a:cxnLst/>
            <a:rect l="l" t="t" r="r" b="b"/>
            <a:pathLst>
              <a:path w="1434289" h="1434289">
                <a:moveTo>
                  <a:pt x="0" y="0"/>
                </a:moveTo>
                <a:lnTo>
                  <a:pt x="1434289" y="0"/>
                </a:lnTo>
                <a:lnTo>
                  <a:pt x="1434289" y="1434289"/>
                </a:lnTo>
                <a:lnTo>
                  <a:pt x="0" y="14342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3073683" y="8357177"/>
            <a:ext cx="836141" cy="1479895"/>
          </a:xfrm>
          <a:custGeom>
            <a:avLst/>
            <a:gdLst/>
            <a:ahLst/>
            <a:cxnLst/>
            <a:rect l="l" t="t" r="r" b="b"/>
            <a:pathLst>
              <a:path w="836141" h="1479895">
                <a:moveTo>
                  <a:pt x="0" y="0"/>
                </a:moveTo>
                <a:lnTo>
                  <a:pt x="836141" y="0"/>
                </a:lnTo>
                <a:lnTo>
                  <a:pt x="836141" y="1479895"/>
                </a:lnTo>
                <a:lnTo>
                  <a:pt x="0" y="14798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1" name="TextBox 31"/>
          <p:cNvSpPr txBox="1"/>
          <p:nvPr/>
        </p:nvSpPr>
        <p:spPr>
          <a:xfrm>
            <a:off x="1235982" y="-7390"/>
            <a:ext cx="14336511" cy="3524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7"/>
              </a:lnSpc>
            </a:pPr>
            <a:r>
              <a:rPr lang="en-US" sz="4314">
                <a:solidFill>
                  <a:srgbClr val="E9EAEC"/>
                </a:solidFill>
                <a:latin typeface="Poppins Bold"/>
              </a:rPr>
              <a:t>Mini-Activity: </a:t>
            </a:r>
          </a:p>
          <a:p>
            <a:pPr algn="ctr">
              <a:lnSpc>
                <a:spcPts val="5177"/>
              </a:lnSpc>
            </a:pPr>
            <a:r>
              <a:rPr lang="en-US" sz="4314">
                <a:solidFill>
                  <a:srgbClr val="E9EAEC"/>
                </a:solidFill>
                <a:latin typeface="Poppins Bold"/>
              </a:rPr>
              <a:t>Peer Specialist Transformation</a:t>
            </a:r>
          </a:p>
          <a:p>
            <a:pPr algn="ctr">
              <a:lnSpc>
                <a:spcPts val="5177"/>
              </a:lnSpc>
            </a:pPr>
            <a:r>
              <a:rPr lang="en-US" sz="4314">
                <a:solidFill>
                  <a:srgbClr val="E9EAEC"/>
                </a:solidFill>
                <a:latin typeface="Poppins Bold"/>
              </a:rPr>
              <a:t>Levels of Change</a:t>
            </a:r>
          </a:p>
          <a:p>
            <a:pPr algn="ctr">
              <a:lnSpc>
                <a:spcPts val="5177"/>
              </a:lnSpc>
            </a:pPr>
            <a:r>
              <a:rPr lang="en-US" sz="4314">
                <a:solidFill>
                  <a:srgbClr val="E9EAEC"/>
                </a:solidFill>
                <a:latin typeface="Poppins Bold"/>
              </a:rPr>
              <a:t>“Wants and Needs”</a:t>
            </a:r>
          </a:p>
          <a:p>
            <a:pPr algn="ctr">
              <a:lnSpc>
                <a:spcPts val="6857"/>
              </a:lnSpc>
            </a:pPr>
            <a:endParaRPr lang="en-US" sz="4314">
              <a:solidFill>
                <a:srgbClr val="E9EAEC"/>
              </a:solidFill>
              <a:latin typeface="Poppins Bold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4900027" y="3200113"/>
            <a:ext cx="7528934" cy="68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90"/>
              </a:lnSpc>
            </a:pPr>
            <a:r>
              <a:rPr lang="en-US" sz="4325" u="sng">
                <a:solidFill>
                  <a:srgbClr val="0097B2"/>
                </a:solidFill>
                <a:latin typeface="Poppins Ultra-Bold"/>
              </a:rPr>
              <a:t>Definition: PEER Needs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4149781" y="5670115"/>
            <a:ext cx="7973583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308"/>
              </a:lnSpc>
            </a:pPr>
            <a:r>
              <a:rPr lang="en-US" sz="4423" u="sng" dirty="0">
                <a:solidFill>
                  <a:srgbClr val="8C52FF"/>
                </a:solidFill>
                <a:latin typeface="Poppins Ultra-Bold"/>
              </a:rPr>
              <a:t>Definition: PEER Wants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713020" y="3819238"/>
            <a:ext cx="13574980" cy="1824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58805" lvl="1" indent="-279402" algn="just">
              <a:lnSpc>
                <a:spcPts val="3623"/>
              </a:lnSpc>
              <a:buFont typeface="Arial"/>
              <a:buChar char="•"/>
            </a:pPr>
            <a:r>
              <a:rPr lang="en-US" sz="2588" dirty="0">
                <a:solidFill>
                  <a:srgbClr val="333652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Required because it is essential or very important</a:t>
            </a:r>
          </a:p>
          <a:p>
            <a:pPr marL="558805" lvl="1" indent="-279402" algn="just">
              <a:lnSpc>
                <a:spcPts val="3623"/>
              </a:lnSpc>
              <a:buFont typeface="Arial"/>
              <a:buChar char="•"/>
            </a:pPr>
            <a:r>
              <a:rPr lang="en-US" sz="2588" dirty="0">
                <a:solidFill>
                  <a:srgbClr val="333652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Things you need for your survival</a:t>
            </a:r>
          </a:p>
          <a:p>
            <a:pPr marL="558805" lvl="1" indent="-279402" algn="just">
              <a:lnSpc>
                <a:spcPts val="3623"/>
              </a:lnSpc>
              <a:buFont typeface="Arial"/>
              <a:buChar char="•"/>
            </a:pPr>
            <a:r>
              <a:rPr lang="en-US" sz="2588" dirty="0">
                <a:solidFill>
                  <a:srgbClr val="333652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Fair compensation, accommodations, healthcare, benefits </a:t>
            </a:r>
          </a:p>
          <a:p>
            <a:pPr marL="558805" lvl="1" indent="-279402" algn="just">
              <a:lnSpc>
                <a:spcPts val="3623"/>
              </a:lnSpc>
              <a:buFont typeface="Arial"/>
              <a:buChar char="•"/>
            </a:pPr>
            <a:r>
              <a:rPr lang="en-US" sz="2588" dirty="0">
                <a:solidFill>
                  <a:srgbClr val="333652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Questionable: Transportation, peer certification, role clarity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5319633" y="6268879"/>
            <a:ext cx="8963416" cy="1400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7369" lvl="1" indent="-288685" algn="just">
              <a:lnSpc>
                <a:spcPts val="3743"/>
              </a:lnSpc>
              <a:buFont typeface="Arial"/>
              <a:buChar char="•"/>
            </a:pPr>
            <a:r>
              <a:rPr lang="en-US" sz="2674" dirty="0">
                <a:solidFill>
                  <a:srgbClr val="333652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 desire for something, something wished for</a:t>
            </a:r>
          </a:p>
          <a:p>
            <a:pPr marL="577369" lvl="1" indent="-288685" algn="just">
              <a:lnSpc>
                <a:spcPts val="3743"/>
              </a:lnSpc>
              <a:buFont typeface="Arial"/>
              <a:buChar char="•"/>
            </a:pPr>
            <a:r>
              <a:rPr lang="en-US" sz="2674" dirty="0">
                <a:solidFill>
                  <a:srgbClr val="333652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Things you enjoy with no survival value</a:t>
            </a:r>
          </a:p>
          <a:p>
            <a:pPr marL="577369" lvl="1" indent="-288685" algn="just">
              <a:lnSpc>
                <a:spcPts val="3743"/>
              </a:lnSpc>
              <a:spcBef>
                <a:spcPct val="0"/>
              </a:spcBef>
              <a:buFont typeface="Arial"/>
              <a:buChar char="•"/>
            </a:pPr>
            <a:r>
              <a:rPr lang="en-US" sz="2674" dirty="0">
                <a:solidFill>
                  <a:srgbClr val="333652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Leadership, pay equity, unions, recognition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4913941" y="7826295"/>
            <a:ext cx="9260905" cy="676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164"/>
              </a:lnSpc>
            </a:pPr>
            <a:r>
              <a:rPr lang="en-US" sz="4304" u="sng" dirty="0">
                <a:solidFill>
                  <a:srgbClr val="5271FF"/>
                </a:solidFill>
                <a:latin typeface="Poppins Ultra-Bold"/>
              </a:rPr>
              <a:t>“Borderline”  PEER Wants/Needs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4824224" y="8411826"/>
            <a:ext cx="10748269" cy="2349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7369" lvl="1" indent="-288685">
              <a:lnSpc>
                <a:spcPts val="3743"/>
              </a:lnSpc>
              <a:buFont typeface="Arial"/>
              <a:buChar char="•"/>
            </a:pPr>
            <a:r>
              <a:rPr lang="en-US" sz="2674" dirty="0">
                <a:solidFill>
                  <a:srgbClr val="333652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May be required because of lifestyle or condition</a:t>
            </a:r>
          </a:p>
          <a:p>
            <a:pPr marL="577369" lvl="1" indent="-288685">
              <a:lnSpc>
                <a:spcPts val="3743"/>
              </a:lnSpc>
              <a:buFont typeface="Arial"/>
              <a:buChar char="•"/>
            </a:pPr>
            <a:r>
              <a:rPr lang="en-US" sz="2674" dirty="0">
                <a:solidFill>
                  <a:srgbClr val="333652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Things that you need to function, but vary in type</a:t>
            </a:r>
          </a:p>
          <a:p>
            <a:pPr marL="577369" lvl="1" indent="-288685">
              <a:lnSpc>
                <a:spcPts val="3743"/>
              </a:lnSpc>
              <a:spcBef>
                <a:spcPct val="0"/>
              </a:spcBef>
              <a:buFont typeface="Arial"/>
              <a:buChar char="•"/>
            </a:pPr>
            <a:r>
              <a:rPr lang="en-US" sz="2674" dirty="0">
                <a:solidFill>
                  <a:srgbClr val="333652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Flexible schedule, free continuing education, representation on decision-making committees (i.e. government)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6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8265" y="-1731766"/>
            <a:ext cx="13750532" cy="13750532"/>
          </a:xfrm>
          <a:custGeom>
            <a:avLst/>
            <a:gdLst/>
            <a:ahLst/>
            <a:cxnLst/>
            <a:rect l="l" t="t" r="r" b="b"/>
            <a:pathLst>
              <a:path w="13750532" h="13750532">
                <a:moveTo>
                  <a:pt x="0" y="0"/>
                </a:moveTo>
                <a:lnTo>
                  <a:pt x="13750533" y="0"/>
                </a:lnTo>
                <a:lnTo>
                  <a:pt x="13750533" y="13750532"/>
                </a:lnTo>
                <a:lnTo>
                  <a:pt x="0" y="137505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2662582" y="-2662553"/>
            <a:ext cx="15256010" cy="15256010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EAEC"/>
            </a:solidFill>
            <a:ln w="752475" cap="sq">
              <a:solidFill>
                <a:srgbClr val="990B0B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9779352" y="754072"/>
            <a:ext cx="8778891" cy="8778856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50502" r="-50502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274273" y="4780697"/>
            <a:ext cx="1533471" cy="1533471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33652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74273" y="6599313"/>
            <a:ext cx="1533471" cy="1533471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3365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697630" y="5140629"/>
            <a:ext cx="686757" cy="686757"/>
          </a:xfrm>
          <a:custGeom>
            <a:avLst/>
            <a:gdLst/>
            <a:ahLst/>
            <a:cxnLst/>
            <a:rect l="l" t="t" r="r" b="b"/>
            <a:pathLst>
              <a:path w="686757" h="686757">
                <a:moveTo>
                  <a:pt x="0" y="0"/>
                </a:moveTo>
                <a:lnTo>
                  <a:pt x="686757" y="0"/>
                </a:lnTo>
                <a:lnTo>
                  <a:pt x="686757" y="686757"/>
                </a:lnTo>
                <a:lnTo>
                  <a:pt x="0" y="6867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602911" y="7107571"/>
            <a:ext cx="876195" cy="516955"/>
          </a:xfrm>
          <a:custGeom>
            <a:avLst/>
            <a:gdLst/>
            <a:ahLst/>
            <a:cxnLst/>
            <a:rect l="l" t="t" r="r" b="b"/>
            <a:pathLst>
              <a:path w="876195" h="516955">
                <a:moveTo>
                  <a:pt x="0" y="0"/>
                </a:moveTo>
                <a:lnTo>
                  <a:pt x="876195" y="0"/>
                </a:lnTo>
                <a:lnTo>
                  <a:pt x="876195" y="516955"/>
                </a:lnTo>
                <a:lnTo>
                  <a:pt x="0" y="51695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16" name="Group 16"/>
          <p:cNvGrpSpPr/>
          <p:nvPr/>
        </p:nvGrpSpPr>
        <p:grpSpPr>
          <a:xfrm>
            <a:off x="1274273" y="8491564"/>
            <a:ext cx="1533471" cy="1533471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33652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1555434" y="8742384"/>
            <a:ext cx="971148" cy="971148"/>
          </a:xfrm>
          <a:custGeom>
            <a:avLst/>
            <a:gdLst/>
            <a:ahLst/>
            <a:cxnLst/>
            <a:rect l="l" t="t" r="r" b="b"/>
            <a:pathLst>
              <a:path w="971148" h="971148">
                <a:moveTo>
                  <a:pt x="0" y="0"/>
                </a:moveTo>
                <a:lnTo>
                  <a:pt x="971148" y="0"/>
                </a:lnTo>
                <a:lnTo>
                  <a:pt x="971148" y="971148"/>
                </a:lnTo>
                <a:lnTo>
                  <a:pt x="0" y="97114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882815" y="566752"/>
            <a:ext cx="10404062" cy="3963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16"/>
              </a:lnSpc>
            </a:pPr>
            <a:r>
              <a:rPr lang="en-US" sz="5263">
                <a:solidFill>
                  <a:srgbClr val="333652"/>
                </a:solidFill>
                <a:latin typeface="Poppins Ultra-Bold"/>
              </a:rPr>
              <a:t>Mini-Activity: </a:t>
            </a:r>
          </a:p>
          <a:p>
            <a:pPr>
              <a:lnSpc>
                <a:spcPts val="6899"/>
              </a:lnSpc>
            </a:pPr>
            <a:r>
              <a:rPr lang="en-US" sz="5749">
                <a:solidFill>
                  <a:srgbClr val="333652"/>
                </a:solidFill>
                <a:latin typeface="Poppins Ultra-Bold"/>
              </a:rPr>
              <a:t>Peer Specialist Transformation</a:t>
            </a:r>
          </a:p>
          <a:p>
            <a:pPr>
              <a:lnSpc>
                <a:spcPts val="4605"/>
              </a:lnSpc>
            </a:pPr>
            <a:r>
              <a:rPr lang="en-US" sz="3837">
                <a:solidFill>
                  <a:srgbClr val="333652"/>
                </a:solidFill>
                <a:latin typeface="Poppins Ultra-Bold"/>
              </a:rPr>
              <a:t>Levels of Change</a:t>
            </a:r>
          </a:p>
          <a:p>
            <a:pPr>
              <a:lnSpc>
                <a:spcPts val="6316"/>
              </a:lnSpc>
            </a:pPr>
            <a:endParaRPr lang="en-US" sz="3837">
              <a:solidFill>
                <a:srgbClr val="333652"/>
              </a:solidFill>
              <a:latin typeface="Poppins Ultra-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882815" y="3864764"/>
            <a:ext cx="7469445" cy="665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40"/>
              </a:lnSpc>
            </a:pPr>
            <a:r>
              <a:rPr lang="en-US" sz="4117">
                <a:solidFill>
                  <a:srgbClr val="333652"/>
                </a:solidFill>
                <a:latin typeface="Poppins Semi-Bold"/>
              </a:rPr>
              <a:t>“Wants vs. Needs”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940994" y="6889715"/>
            <a:ext cx="8163687" cy="1460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59694" lvl="1" indent="-179847">
              <a:lnSpc>
                <a:spcPts val="2332"/>
              </a:lnSpc>
              <a:buFont typeface="Arial"/>
              <a:buChar char="•"/>
            </a:pPr>
            <a:r>
              <a:rPr lang="en-US" sz="1666" dirty="0">
                <a:solidFill>
                  <a:srgbClr val="333652"/>
                </a:solidFill>
                <a:latin typeface="Poppins Medium"/>
              </a:rPr>
              <a:t>What are our </a:t>
            </a:r>
            <a:r>
              <a:rPr lang="en-US" sz="1666" u="sng" dirty="0">
                <a:solidFill>
                  <a:srgbClr val="333652"/>
                </a:solidFill>
                <a:latin typeface="Poppins Medium"/>
              </a:rPr>
              <a:t>collective</a:t>
            </a:r>
            <a:r>
              <a:rPr lang="en-US" sz="1666" dirty="0">
                <a:solidFill>
                  <a:srgbClr val="333652"/>
                </a:solidFill>
                <a:latin typeface="Poppins Medium"/>
              </a:rPr>
              <a:t> peer career </a:t>
            </a:r>
            <a:r>
              <a:rPr lang="en-US" sz="1666" u="sng" dirty="0">
                <a:solidFill>
                  <a:srgbClr val="333652"/>
                </a:solidFill>
                <a:latin typeface="Poppins Medium"/>
              </a:rPr>
              <a:t>needs</a:t>
            </a:r>
            <a:r>
              <a:rPr lang="en-US" sz="1666" dirty="0">
                <a:solidFill>
                  <a:srgbClr val="333652"/>
                </a:solidFill>
                <a:latin typeface="Poppins Medium"/>
              </a:rPr>
              <a:t>?</a:t>
            </a:r>
          </a:p>
          <a:p>
            <a:pPr marL="359694" lvl="1" indent="-179847">
              <a:lnSpc>
                <a:spcPts val="2332"/>
              </a:lnSpc>
              <a:buFont typeface="Arial"/>
              <a:buChar char="•"/>
            </a:pPr>
            <a:r>
              <a:rPr lang="en-US" sz="1666" dirty="0">
                <a:solidFill>
                  <a:srgbClr val="333652"/>
                </a:solidFill>
                <a:latin typeface="Poppins Medium"/>
              </a:rPr>
              <a:t>What are our </a:t>
            </a:r>
            <a:r>
              <a:rPr lang="en-US" sz="1666" u="sng" dirty="0">
                <a:solidFill>
                  <a:srgbClr val="333652"/>
                </a:solidFill>
                <a:latin typeface="Poppins Medium"/>
              </a:rPr>
              <a:t>collective</a:t>
            </a:r>
            <a:r>
              <a:rPr lang="en-US" sz="1666" dirty="0">
                <a:solidFill>
                  <a:srgbClr val="333652"/>
                </a:solidFill>
                <a:latin typeface="Poppins Medium"/>
              </a:rPr>
              <a:t> peer career </a:t>
            </a:r>
            <a:r>
              <a:rPr lang="en-US" sz="1666" u="sng" dirty="0">
                <a:solidFill>
                  <a:srgbClr val="333652"/>
                </a:solidFill>
                <a:latin typeface="Poppins Medium"/>
              </a:rPr>
              <a:t>wants</a:t>
            </a:r>
            <a:r>
              <a:rPr lang="en-US" sz="1666" dirty="0">
                <a:solidFill>
                  <a:srgbClr val="333652"/>
                </a:solidFill>
                <a:latin typeface="Poppins Medium"/>
              </a:rPr>
              <a:t>?</a:t>
            </a:r>
          </a:p>
          <a:p>
            <a:pPr marL="359694" lvl="1" indent="-179847">
              <a:lnSpc>
                <a:spcPts val="2332"/>
              </a:lnSpc>
              <a:buFont typeface="Arial"/>
              <a:buChar char="•"/>
            </a:pPr>
            <a:r>
              <a:rPr lang="en-US" sz="1666" dirty="0">
                <a:solidFill>
                  <a:srgbClr val="333652"/>
                </a:solidFill>
                <a:latin typeface="Poppins Medium"/>
              </a:rPr>
              <a:t>What changes are necessary for these wants &amp; needs to be met?</a:t>
            </a:r>
          </a:p>
          <a:p>
            <a:pPr marL="359694" lvl="1" indent="-179847">
              <a:lnSpc>
                <a:spcPts val="2332"/>
              </a:lnSpc>
              <a:buFont typeface="Arial"/>
              <a:buChar char="•"/>
            </a:pPr>
            <a:r>
              <a:rPr lang="en-US" sz="1666" dirty="0">
                <a:solidFill>
                  <a:srgbClr val="333652"/>
                </a:solidFill>
                <a:latin typeface="Poppins Medium"/>
              </a:rPr>
              <a:t>Are collective wants/needs the same as your individual needs/wants?</a:t>
            </a:r>
          </a:p>
          <a:p>
            <a:pPr marL="359694" lvl="1" indent="-179847">
              <a:lnSpc>
                <a:spcPts val="2332"/>
              </a:lnSpc>
              <a:buFont typeface="Arial"/>
              <a:buChar char="•"/>
            </a:pPr>
            <a:r>
              <a:rPr lang="en-US" sz="1666" dirty="0">
                <a:solidFill>
                  <a:srgbClr val="333652"/>
                </a:solidFill>
                <a:latin typeface="Poppins Medium"/>
              </a:rPr>
              <a:t>Who in/validates our collective peer career wants/needs?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123191" y="5016395"/>
            <a:ext cx="7342915" cy="1481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59694" lvl="1" indent="-179847">
              <a:lnSpc>
                <a:spcPts val="2332"/>
              </a:lnSpc>
              <a:buFont typeface="Arial"/>
              <a:buChar char="•"/>
            </a:pPr>
            <a:r>
              <a:rPr lang="en-US" sz="1666" dirty="0">
                <a:solidFill>
                  <a:srgbClr val="333652"/>
                </a:solidFill>
                <a:latin typeface="Poppins Medium"/>
              </a:rPr>
              <a:t>What are </a:t>
            </a:r>
            <a:r>
              <a:rPr lang="en-US" sz="1666" u="sng" dirty="0">
                <a:solidFill>
                  <a:srgbClr val="333652"/>
                </a:solidFill>
                <a:latin typeface="Poppins Medium"/>
              </a:rPr>
              <a:t>your</a:t>
            </a:r>
            <a:r>
              <a:rPr lang="en-US" sz="1666" dirty="0">
                <a:solidFill>
                  <a:srgbClr val="333652"/>
                </a:solidFill>
                <a:latin typeface="Poppins Medium"/>
              </a:rPr>
              <a:t> current individual peer work/career </a:t>
            </a:r>
            <a:r>
              <a:rPr lang="en-US" sz="1666" u="sng" dirty="0">
                <a:solidFill>
                  <a:srgbClr val="333652"/>
                </a:solidFill>
                <a:latin typeface="Poppins Medium"/>
              </a:rPr>
              <a:t>needs</a:t>
            </a:r>
            <a:r>
              <a:rPr lang="en-US" sz="1666" dirty="0">
                <a:solidFill>
                  <a:srgbClr val="333652"/>
                </a:solidFill>
                <a:latin typeface="Poppins Medium"/>
              </a:rPr>
              <a:t>?</a:t>
            </a:r>
          </a:p>
          <a:p>
            <a:pPr marL="359694" lvl="1" indent="-179847">
              <a:lnSpc>
                <a:spcPts val="2332"/>
              </a:lnSpc>
              <a:buFont typeface="Arial"/>
              <a:buChar char="•"/>
            </a:pPr>
            <a:r>
              <a:rPr lang="en-US" sz="1666" dirty="0">
                <a:solidFill>
                  <a:srgbClr val="333652"/>
                </a:solidFill>
                <a:latin typeface="Poppins Medium"/>
              </a:rPr>
              <a:t>What are </a:t>
            </a:r>
            <a:r>
              <a:rPr lang="en-US" sz="1666" u="sng" dirty="0">
                <a:solidFill>
                  <a:srgbClr val="333652"/>
                </a:solidFill>
                <a:latin typeface="Poppins Medium"/>
              </a:rPr>
              <a:t>your</a:t>
            </a:r>
            <a:r>
              <a:rPr lang="en-US" sz="1666" dirty="0">
                <a:solidFill>
                  <a:srgbClr val="333652"/>
                </a:solidFill>
                <a:latin typeface="Poppins Medium"/>
              </a:rPr>
              <a:t> current individual peer work/career </a:t>
            </a:r>
            <a:r>
              <a:rPr lang="en-US" sz="1666" u="sng" dirty="0">
                <a:solidFill>
                  <a:srgbClr val="333652"/>
                </a:solidFill>
                <a:latin typeface="Poppins Medium"/>
              </a:rPr>
              <a:t>wants</a:t>
            </a:r>
            <a:r>
              <a:rPr lang="en-US" sz="1666" dirty="0">
                <a:solidFill>
                  <a:srgbClr val="333652"/>
                </a:solidFill>
                <a:latin typeface="Poppins Medium"/>
              </a:rPr>
              <a:t>?</a:t>
            </a:r>
          </a:p>
          <a:p>
            <a:pPr marL="359694" lvl="1" indent="-179847">
              <a:lnSpc>
                <a:spcPts val="2332"/>
              </a:lnSpc>
              <a:buFont typeface="Arial"/>
              <a:buChar char="•"/>
            </a:pPr>
            <a:r>
              <a:rPr lang="en-US" sz="1666" dirty="0">
                <a:solidFill>
                  <a:srgbClr val="333652"/>
                </a:solidFill>
                <a:latin typeface="Poppins Medium"/>
              </a:rPr>
              <a:t>Why aren’t your wants and needs being met?</a:t>
            </a:r>
          </a:p>
          <a:p>
            <a:pPr marL="359694" lvl="1" indent="-179847">
              <a:lnSpc>
                <a:spcPts val="2332"/>
              </a:lnSpc>
              <a:buFont typeface="Arial"/>
              <a:buChar char="•"/>
            </a:pPr>
            <a:r>
              <a:rPr lang="en-US" sz="1666" dirty="0">
                <a:solidFill>
                  <a:srgbClr val="333652"/>
                </a:solidFill>
                <a:latin typeface="Poppins Medium"/>
              </a:rPr>
              <a:t>What </a:t>
            </a:r>
            <a:r>
              <a:rPr lang="en-US" sz="1666" u="sng" dirty="0">
                <a:solidFill>
                  <a:srgbClr val="333652"/>
                </a:solidFill>
                <a:latin typeface="Poppins Medium"/>
              </a:rPr>
              <a:t>change</a:t>
            </a:r>
            <a:r>
              <a:rPr lang="en-US" sz="1666" dirty="0">
                <a:solidFill>
                  <a:srgbClr val="333652"/>
                </a:solidFill>
                <a:latin typeface="Poppins Medium"/>
              </a:rPr>
              <a:t> is necessary to get your needs /wants met?</a:t>
            </a:r>
          </a:p>
          <a:p>
            <a:pPr marL="359694" lvl="1" indent="-179847">
              <a:lnSpc>
                <a:spcPts val="2332"/>
              </a:lnSpc>
              <a:buFont typeface="Arial"/>
              <a:buChar char="•"/>
            </a:pPr>
            <a:r>
              <a:rPr lang="en-US" sz="1666" dirty="0">
                <a:solidFill>
                  <a:srgbClr val="333652"/>
                </a:solidFill>
                <a:latin typeface="Poppins Medium"/>
              </a:rPr>
              <a:t>Are your peer wants and needs being validated?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080468" y="4581858"/>
            <a:ext cx="6020809" cy="460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88"/>
              </a:lnSpc>
              <a:spcBef>
                <a:spcPct val="0"/>
              </a:spcBef>
            </a:pPr>
            <a:r>
              <a:rPr lang="en-US" sz="2563" dirty="0">
                <a:solidFill>
                  <a:srgbClr val="333652"/>
                </a:solidFill>
                <a:latin typeface="Poppins Ultra-Bold"/>
              </a:rPr>
              <a:t>INDIVIDUAL LEVEL CHANGE-Peer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080468" y="6466267"/>
            <a:ext cx="8163687" cy="438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88"/>
              </a:lnSpc>
              <a:spcBef>
                <a:spcPct val="0"/>
              </a:spcBef>
            </a:pPr>
            <a:r>
              <a:rPr lang="en-US" sz="2563" dirty="0">
                <a:solidFill>
                  <a:srgbClr val="333652"/>
                </a:solidFill>
                <a:latin typeface="Poppins Ultra-Bold"/>
              </a:rPr>
              <a:t>GROUP/COLLECTIVE LEVEL CHANGE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123191" y="8333066"/>
            <a:ext cx="8163687" cy="460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88"/>
              </a:lnSpc>
              <a:spcBef>
                <a:spcPct val="0"/>
              </a:spcBef>
            </a:pPr>
            <a:r>
              <a:rPr lang="en-US" sz="2563" dirty="0">
                <a:solidFill>
                  <a:srgbClr val="333652"/>
                </a:solidFill>
                <a:latin typeface="Poppins Ultra-Bold"/>
              </a:rPr>
              <a:t>SYSTEMS LEVEL CHANGE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979428" y="8734499"/>
            <a:ext cx="7002772" cy="1460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59694" lvl="1" indent="-179847">
              <a:lnSpc>
                <a:spcPts val="2332"/>
              </a:lnSpc>
              <a:buFont typeface="Arial"/>
              <a:buChar char="•"/>
            </a:pPr>
            <a:r>
              <a:rPr lang="en-US" sz="1666" dirty="0">
                <a:solidFill>
                  <a:srgbClr val="333652"/>
                </a:solidFill>
                <a:latin typeface="Poppins Medium"/>
              </a:rPr>
              <a:t>If your individual peer work/career needs and wants are met, what systems would change?</a:t>
            </a:r>
          </a:p>
          <a:p>
            <a:pPr marL="359694" lvl="1" indent="-179847">
              <a:lnSpc>
                <a:spcPts val="2332"/>
              </a:lnSpc>
              <a:buFont typeface="Arial"/>
              <a:buChar char="•"/>
            </a:pPr>
            <a:r>
              <a:rPr lang="en-US" sz="1666" dirty="0">
                <a:solidFill>
                  <a:srgbClr val="333652"/>
                </a:solidFill>
                <a:latin typeface="Poppins Medium"/>
              </a:rPr>
              <a:t>If our /collective peer career wants are met, what systems would change?</a:t>
            </a:r>
          </a:p>
          <a:p>
            <a:pPr marL="359694" lvl="1" indent="-179847">
              <a:lnSpc>
                <a:spcPts val="2332"/>
              </a:lnSpc>
              <a:buFont typeface="Arial"/>
              <a:buChar char="•"/>
            </a:pPr>
            <a:r>
              <a:rPr lang="en-US" sz="1666" dirty="0">
                <a:solidFill>
                  <a:srgbClr val="333652"/>
                </a:solidFill>
                <a:latin typeface="Poppins Medium"/>
              </a:rPr>
              <a:t>Do you prefer to work at the individual, group, or system level?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6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979531" y="3581094"/>
            <a:ext cx="6506205" cy="4790194"/>
          </a:xfrm>
          <a:custGeom>
            <a:avLst/>
            <a:gdLst/>
            <a:ahLst/>
            <a:cxnLst/>
            <a:rect l="l" t="t" r="r" b="b"/>
            <a:pathLst>
              <a:path w="6506205" h="4790194">
                <a:moveTo>
                  <a:pt x="0" y="0"/>
                </a:moveTo>
                <a:lnTo>
                  <a:pt x="6506205" y="0"/>
                </a:lnTo>
                <a:lnTo>
                  <a:pt x="6506205" y="4790194"/>
                </a:lnTo>
                <a:lnTo>
                  <a:pt x="0" y="47901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23627" y="4254252"/>
            <a:ext cx="3443877" cy="3443877"/>
          </a:xfrm>
          <a:custGeom>
            <a:avLst/>
            <a:gdLst/>
            <a:ahLst/>
            <a:cxnLst/>
            <a:rect l="l" t="t" r="r" b="b"/>
            <a:pathLst>
              <a:path w="3443877" h="3443877">
                <a:moveTo>
                  <a:pt x="0" y="0"/>
                </a:moveTo>
                <a:lnTo>
                  <a:pt x="3443878" y="0"/>
                </a:lnTo>
                <a:lnTo>
                  <a:pt x="3443878" y="3443878"/>
                </a:lnTo>
                <a:lnTo>
                  <a:pt x="0" y="34438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9149" y="4549774"/>
            <a:ext cx="2852834" cy="2852834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D02C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653051" y="5381805"/>
            <a:ext cx="1585029" cy="1188772"/>
          </a:xfrm>
          <a:custGeom>
            <a:avLst/>
            <a:gdLst/>
            <a:ahLst/>
            <a:cxnLst/>
            <a:rect l="l" t="t" r="r" b="b"/>
            <a:pathLst>
              <a:path w="1585029" h="1188772">
                <a:moveTo>
                  <a:pt x="0" y="0"/>
                </a:moveTo>
                <a:lnTo>
                  <a:pt x="1585030" y="0"/>
                </a:lnTo>
                <a:lnTo>
                  <a:pt x="1585030" y="1188772"/>
                </a:lnTo>
                <a:lnTo>
                  <a:pt x="0" y="11887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-379329" y="8371288"/>
            <a:ext cx="1408029" cy="1408029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EAEC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23627" y="9075302"/>
            <a:ext cx="2575105" cy="2575105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D02C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23627" y="-1546405"/>
            <a:ext cx="2575105" cy="2575105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D02C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388880" y="324686"/>
            <a:ext cx="1408029" cy="1408029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EAEC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2445566" y="9765142"/>
            <a:ext cx="18153893" cy="1043716"/>
            <a:chOff x="0" y="0"/>
            <a:chExt cx="4781272" cy="27488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781272" cy="274888"/>
            </a:xfrm>
            <a:custGeom>
              <a:avLst/>
              <a:gdLst/>
              <a:ahLst/>
              <a:cxnLst/>
              <a:rect l="l" t="t" r="r" b="b"/>
              <a:pathLst>
                <a:path w="4781272" h="274888">
                  <a:moveTo>
                    <a:pt x="0" y="0"/>
                  </a:moveTo>
                  <a:lnTo>
                    <a:pt x="4781272" y="0"/>
                  </a:lnTo>
                  <a:lnTo>
                    <a:pt x="4781272" y="274888"/>
                  </a:lnTo>
                  <a:lnTo>
                    <a:pt x="0" y="274888"/>
                  </a:lnTo>
                  <a:close/>
                </a:path>
              </a:pathLst>
            </a:custGeom>
            <a:solidFill>
              <a:srgbClr val="FAD02C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4781272" cy="3129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3917075" y="1079114"/>
            <a:ext cx="10453851" cy="1788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85"/>
              </a:lnSpc>
            </a:pPr>
            <a:r>
              <a:rPr lang="en-US" sz="5737">
                <a:solidFill>
                  <a:srgbClr val="E9EAEC"/>
                </a:solidFill>
                <a:latin typeface="Poppins Ultra-Bold"/>
              </a:rPr>
              <a:t>Break-Out Sessions:</a:t>
            </a:r>
          </a:p>
          <a:p>
            <a:pPr algn="ctr">
              <a:lnSpc>
                <a:spcPts val="6885"/>
              </a:lnSpc>
            </a:pPr>
            <a:r>
              <a:rPr lang="en-US" sz="5737">
                <a:solidFill>
                  <a:srgbClr val="E9EAEC"/>
                </a:solidFill>
                <a:latin typeface="Poppins Ultra-Bold"/>
              </a:rPr>
              <a:t>365 Peer Transformation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171536" y="3391158"/>
            <a:ext cx="7259864" cy="5958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00"/>
              </a:lnSpc>
            </a:pPr>
            <a:r>
              <a:rPr lang="en-US" sz="2786">
                <a:solidFill>
                  <a:srgbClr val="E9EAEC"/>
                </a:solidFill>
                <a:latin typeface="Poppins Bold"/>
              </a:rPr>
              <a:t>INSTRUCTIONS:</a:t>
            </a:r>
          </a:p>
          <a:p>
            <a:pPr marL="601576" lvl="1" indent="-300788">
              <a:lnSpc>
                <a:spcPts val="3900"/>
              </a:lnSpc>
              <a:buFont typeface="Arial"/>
              <a:buChar char="•"/>
            </a:pPr>
            <a:r>
              <a:rPr lang="en-US" sz="2786">
                <a:solidFill>
                  <a:srgbClr val="E9EAEC"/>
                </a:solidFill>
                <a:latin typeface="Poppins Medium"/>
              </a:rPr>
              <a:t>Answer the 365 Peer Transformation Questions (5-minutes)</a:t>
            </a:r>
          </a:p>
          <a:p>
            <a:pPr marL="601576" lvl="1" indent="-300788">
              <a:lnSpc>
                <a:spcPts val="3900"/>
              </a:lnSpc>
              <a:buFont typeface="Arial"/>
              <a:buChar char="•"/>
            </a:pPr>
            <a:r>
              <a:rPr lang="en-US" sz="2786">
                <a:solidFill>
                  <a:srgbClr val="E9EAEC"/>
                </a:solidFill>
                <a:latin typeface="Poppins Medium"/>
              </a:rPr>
              <a:t>In break-out groups, discuss your answers to the questions in round robin format</a:t>
            </a:r>
          </a:p>
          <a:p>
            <a:pPr marL="601576" lvl="1" indent="-300788">
              <a:lnSpc>
                <a:spcPts val="3900"/>
              </a:lnSpc>
              <a:buFont typeface="Arial"/>
              <a:buChar char="•"/>
            </a:pPr>
            <a:r>
              <a:rPr lang="en-US" sz="2786">
                <a:solidFill>
                  <a:srgbClr val="E9EAEC"/>
                </a:solidFill>
                <a:latin typeface="Poppins Medium"/>
              </a:rPr>
              <a:t>Share for 1-2 minutes when it is your turn to share</a:t>
            </a:r>
          </a:p>
          <a:p>
            <a:pPr marL="601576" lvl="1" indent="-300788">
              <a:lnSpc>
                <a:spcPts val="3900"/>
              </a:lnSpc>
              <a:buFont typeface="Arial"/>
              <a:buChar char="•"/>
            </a:pPr>
            <a:r>
              <a:rPr lang="en-US" sz="2786">
                <a:solidFill>
                  <a:srgbClr val="E9EAEC"/>
                </a:solidFill>
                <a:latin typeface="Poppins Medium"/>
              </a:rPr>
              <a:t>Reflect on the issues that are of concern to your group </a:t>
            </a:r>
          </a:p>
          <a:p>
            <a:pPr marL="601576" lvl="1" indent="-300788" algn="l">
              <a:lnSpc>
                <a:spcPts val="3900"/>
              </a:lnSpc>
              <a:spcBef>
                <a:spcPct val="0"/>
              </a:spcBef>
              <a:buFont typeface="Arial"/>
              <a:buChar char="•"/>
            </a:pPr>
            <a:r>
              <a:rPr lang="en-US" sz="2786">
                <a:solidFill>
                  <a:srgbClr val="E9EAEC"/>
                </a:solidFill>
                <a:latin typeface="Poppins Medium"/>
              </a:rPr>
              <a:t>Let’s energize the Peer Recovery Movement Together!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558264" y="3504894"/>
            <a:ext cx="4585736" cy="1028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67"/>
              </a:lnSpc>
              <a:spcBef>
                <a:spcPct val="0"/>
              </a:spcBef>
            </a:pPr>
            <a:r>
              <a:rPr lang="en-US" sz="2400" dirty="0">
                <a:solidFill>
                  <a:srgbClr val="333652"/>
                </a:solidFill>
                <a:latin typeface="Poppins Medium"/>
              </a:rPr>
              <a:t>What need/want concerns me the most as a peer?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757300" y="4764735"/>
            <a:ext cx="4356818" cy="1118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87"/>
              </a:lnSpc>
              <a:spcBef>
                <a:spcPct val="0"/>
              </a:spcBef>
            </a:pPr>
            <a:r>
              <a:rPr lang="en-US" sz="2400" dirty="0">
                <a:solidFill>
                  <a:srgbClr val="333652"/>
                </a:solidFill>
                <a:latin typeface="Poppins Medium"/>
              </a:rPr>
              <a:t>What is my stance on this particular need/want?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370987" y="5953507"/>
            <a:ext cx="5104764" cy="1118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87"/>
              </a:lnSpc>
            </a:pPr>
            <a:r>
              <a:rPr lang="en-US" sz="2400" dirty="0">
                <a:solidFill>
                  <a:srgbClr val="333652"/>
                </a:solidFill>
                <a:latin typeface="Poppins Medium"/>
              </a:rPr>
              <a:t>What have I done about this peer need/want?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4757300" y="7231601"/>
            <a:ext cx="4356818" cy="1048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67"/>
              </a:lnSpc>
              <a:spcBef>
                <a:spcPct val="0"/>
              </a:spcBef>
            </a:pPr>
            <a:r>
              <a:rPr lang="en-US" sz="2976" dirty="0">
                <a:solidFill>
                  <a:srgbClr val="333652"/>
                </a:solidFill>
                <a:latin typeface="Poppins Medium"/>
              </a:rPr>
              <a:t>What do </a:t>
            </a:r>
            <a:r>
              <a:rPr lang="en-US" sz="2976" u="sng" dirty="0">
                <a:solidFill>
                  <a:srgbClr val="333652"/>
                </a:solidFill>
                <a:latin typeface="Poppins Medium"/>
              </a:rPr>
              <a:t>WE</a:t>
            </a:r>
            <a:r>
              <a:rPr lang="en-US" sz="2976" dirty="0">
                <a:solidFill>
                  <a:srgbClr val="333652"/>
                </a:solidFill>
                <a:latin typeface="Poppins Medium"/>
              </a:rPr>
              <a:t> need to do improve this issue?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2445566" y="-521858"/>
            <a:ext cx="18153893" cy="1043716"/>
            <a:chOff x="0" y="0"/>
            <a:chExt cx="4781272" cy="274888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4781272" cy="274888"/>
            </a:xfrm>
            <a:custGeom>
              <a:avLst/>
              <a:gdLst/>
              <a:ahLst/>
              <a:cxnLst/>
              <a:rect l="l" t="t" r="r" b="b"/>
              <a:pathLst>
                <a:path w="4781272" h="274888">
                  <a:moveTo>
                    <a:pt x="0" y="0"/>
                  </a:moveTo>
                  <a:lnTo>
                    <a:pt x="4781272" y="0"/>
                  </a:lnTo>
                  <a:lnTo>
                    <a:pt x="4781272" y="274888"/>
                  </a:lnTo>
                  <a:lnTo>
                    <a:pt x="0" y="274888"/>
                  </a:lnTo>
                  <a:close/>
                </a:path>
              </a:pathLst>
            </a:custGeom>
            <a:solidFill>
              <a:srgbClr val="FAD02C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4781272" cy="3129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7259300" y="9258300"/>
            <a:ext cx="1408029" cy="1408029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EAEC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7259300" y="-521858"/>
            <a:ext cx="1408029" cy="1408029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EAEC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1198</Words>
  <Application>Microsoft Office PowerPoint</Application>
  <PresentationFormat>Custom</PresentationFormat>
  <Paragraphs>176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Poppins Ultra-Bold Italics</vt:lpstr>
      <vt:lpstr>Poppins Semi-Bold</vt:lpstr>
      <vt:lpstr>Calibri</vt:lpstr>
      <vt:lpstr>Poppins Bold</vt:lpstr>
      <vt:lpstr>Poppins</vt:lpstr>
      <vt:lpstr>Poppins Ultra-Bold</vt:lpstr>
      <vt:lpstr>Arial</vt:lpstr>
      <vt:lpstr>Poppins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365 Peer Recovery PPT</dc:title>
  <dc:creator>Brasfield</dc:creator>
  <cp:lastModifiedBy>Becky Brasfield</cp:lastModifiedBy>
  <cp:revision>3</cp:revision>
  <cp:lastPrinted>2024-01-06T16:38:14Z</cp:lastPrinted>
  <dcterms:created xsi:type="dcterms:W3CDTF">2006-08-16T00:00:00Z</dcterms:created>
  <dcterms:modified xsi:type="dcterms:W3CDTF">2024-01-06T21:51:27Z</dcterms:modified>
  <dc:identifier>DAF0_w-TwVE</dc:identifier>
</cp:coreProperties>
</file>